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</p:sldMasterIdLst>
  <p:notesMasterIdLst>
    <p:notesMasterId r:id="rId19"/>
  </p:notesMasterIdLst>
  <p:sldIdLst>
    <p:sldId id="365" r:id="rId6"/>
    <p:sldId id="357" r:id="rId7"/>
    <p:sldId id="299" r:id="rId8"/>
    <p:sldId id="259" r:id="rId9"/>
    <p:sldId id="318" r:id="rId10"/>
    <p:sldId id="336" r:id="rId11"/>
    <p:sldId id="359" r:id="rId12"/>
    <p:sldId id="366" r:id="rId13"/>
    <p:sldId id="376" r:id="rId14"/>
    <p:sldId id="372" r:id="rId15"/>
    <p:sldId id="363" r:id="rId16"/>
    <p:sldId id="358" r:id="rId17"/>
    <p:sldId id="3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orient="horz" pos="1480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4112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pos="7015" userDrawn="1">
          <p15:clr>
            <a:srgbClr val="A4A3A4"/>
          </p15:clr>
        </p15:guide>
        <p15:guide id="11" orient="horz" pos="3430" userDrawn="1">
          <p15:clr>
            <a:srgbClr val="A4A3A4"/>
          </p15:clr>
        </p15:guide>
        <p15:guide id="12" orient="horz" pos="3748" userDrawn="1">
          <p15:clr>
            <a:srgbClr val="A4A3A4"/>
          </p15:clr>
        </p15:guide>
        <p15:guide id="13" pos="456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CEDAC8-E3AB-90CD-9207-D327F93C81B0}" name="Catherine Heath" initials="CH" userId="S::catherine.heath@nationalgallery.org.uk::9f7ed204-9cfb-4ead-baed-c28009f016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55"/>
    <a:srgbClr val="AC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6B921-A435-4776-B1E1-728AA1CDCB61}" v="3" dt="2025-10-13T14:00:44.297"/>
    <p1510:client id="{B445DE39-525A-7D07-9140-FBE94AE513F3}" v="120" dt="2025-10-13T09:54:27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>
        <p:guide orient="horz" pos="550"/>
        <p:guide pos="665"/>
        <p:guide pos="3840"/>
        <p:guide orient="horz" pos="1207"/>
        <p:guide orient="horz" pos="1480"/>
        <p:guide orient="horz" pos="981"/>
        <p:guide pos="4112"/>
        <p:guide pos="3568"/>
        <p:guide pos="7015"/>
        <p:guide orient="horz" pos="3430"/>
        <p:guide orient="horz" pos="3748"/>
        <p:guide pos="4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eath" userId="9f7ed204-9cfb-4ead-baed-c28009f01633" providerId="ADAL" clId="{88EE5179-EBAF-4276-84F0-589384FC59AF}"/>
    <pc:docChg chg="addSld delSld modSld sldOrd">
      <pc:chgData name="Catherine Heath" userId="9f7ed204-9cfb-4ead-baed-c28009f01633" providerId="ADAL" clId="{88EE5179-EBAF-4276-84F0-589384FC59AF}" dt="2025-10-13T14:00:50.061" v="6"/>
      <pc:docMkLst>
        <pc:docMk/>
      </pc:docMkLst>
      <pc:sldChg chg="add del ord">
        <pc:chgData name="Catherine Heath" userId="9f7ed204-9cfb-4ead-baed-c28009f01633" providerId="ADAL" clId="{88EE5179-EBAF-4276-84F0-589384FC59AF}" dt="2025-10-13T14:00:50.061" v="6"/>
        <pc:sldMkLst>
          <pc:docMk/>
          <pc:sldMk cId="1279460431" sldId="363"/>
        </pc:sldMkLst>
      </pc:sldChg>
    </pc:docChg>
  </pc:docChgLst>
  <pc:docChgLst>
    <pc:chgData name="Catherine Heath" userId="S::catherine.heath@nationalgallery.org.uk::9f7ed204-9cfb-4ead-baed-c28009f01633" providerId="AD" clId="Web-{B445DE39-525A-7D07-9140-FBE94AE513F3}"/>
    <pc:docChg chg="delSld modSld">
      <pc:chgData name="Catherine Heath" userId="S::catherine.heath@nationalgallery.org.uk::9f7ed204-9cfb-4ead-baed-c28009f01633" providerId="AD" clId="Web-{B445DE39-525A-7D07-9140-FBE94AE513F3}" dt="2025-10-13T09:54:26.218" v="55" actId="20577"/>
      <pc:docMkLst>
        <pc:docMk/>
      </pc:docMkLst>
      <pc:sldChg chg="modSp">
        <pc:chgData name="Catherine Heath" userId="S::catherine.heath@nationalgallery.org.uk::9f7ed204-9cfb-4ead-baed-c28009f01633" providerId="AD" clId="Web-{B445DE39-525A-7D07-9140-FBE94AE513F3}" dt="2025-10-13T09:52:57.527" v="37" actId="20577"/>
        <pc:sldMkLst>
          <pc:docMk/>
          <pc:sldMk cId="1185673549" sldId="357"/>
        </pc:sldMkLst>
        <pc:spChg chg="mod">
          <ac:chgData name="Catherine Heath" userId="S::catherine.heath@nationalgallery.org.uk::9f7ed204-9cfb-4ead-baed-c28009f01633" providerId="AD" clId="Web-{B445DE39-525A-7D07-9140-FBE94AE513F3}" dt="2025-10-13T09:52:40.323" v="10" actId="20577"/>
          <ac:spMkLst>
            <pc:docMk/>
            <pc:sldMk cId="1185673549" sldId="357"/>
            <ac:spMk id="3" creationId="{94EF2E17-32CC-7E19-68CD-183F5AE1D062}"/>
          </ac:spMkLst>
        </pc:spChg>
        <pc:spChg chg="mod">
          <ac:chgData name="Catherine Heath" userId="S::catherine.heath@nationalgallery.org.uk::9f7ed204-9cfb-4ead-baed-c28009f01633" providerId="AD" clId="Web-{B445DE39-525A-7D07-9140-FBE94AE513F3}" dt="2025-10-13T09:52:57.527" v="37" actId="20577"/>
          <ac:spMkLst>
            <pc:docMk/>
            <pc:sldMk cId="1185673549" sldId="357"/>
            <ac:spMk id="6" creationId="{5C4FD99D-724A-99BD-CA5B-B33D1618185B}"/>
          </ac:spMkLst>
        </pc:spChg>
      </pc:sldChg>
      <pc:sldChg chg="modSp">
        <pc:chgData name="Catherine Heath" userId="S::catherine.heath@nationalgallery.org.uk::9f7ed204-9cfb-4ead-baed-c28009f01633" providerId="AD" clId="Web-{B445DE39-525A-7D07-9140-FBE94AE513F3}" dt="2025-10-13T09:54:26.218" v="55" actId="20577"/>
        <pc:sldMkLst>
          <pc:docMk/>
          <pc:sldMk cId="1156805379" sldId="358"/>
        </pc:sldMkLst>
        <pc:spChg chg="mod">
          <ac:chgData name="Catherine Heath" userId="S::catherine.heath@nationalgallery.org.uk::9f7ed204-9cfb-4ead-baed-c28009f01633" providerId="AD" clId="Web-{B445DE39-525A-7D07-9140-FBE94AE513F3}" dt="2025-10-13T09:54:18.499" v="51" actId="20577"/>
          <ac:spMkLst>
            <pc:docMk/>
            <pc:sldMk cId="1156805379" sldId="358"/>
            <ac:spMk id="6" creationId="{9A4A13DD-C01B-F974-5C00-FB1AF1ABE37F}"/>
          </ac:spMkLst>
        </pc:spChg>
        <pc:spChg chg="mod">
          <ac:chgData name="Catherine Heath" userId="S::catherine.heath@nationalgallery.org.uk::9f7ed204-9cfb-4ead-baed-c28009f01633" providerId="AD" clId="Web-{B445DE39-525A-7D07-9140-FBE94AE513F3}" dt="2025-10-13T09:54:20.953" v="53" actId="20577"/>
          <ac:spMkLst>
            <pc:docMk/>
            <pc:sldMk cId="1156805379" sldId="358"/>
            <ac:spMk id="16" creationId="{FA346C66-4F23-55FD-13E9-7940B4983936}"/>
          </ac:spMkLst>
        </pc:spChg>
        <pc:spChg chg="mod">
          <ac:chgData name="Catherine Heath" userId="S::catherine.heath@nationalgallery.org.uk::9f7ed204-9cfb-4ead-baed-c28009f01633" providerId="AD" clId="Web-{B445DE39-525A-7D07-9140-FBE94AE513F3}" dt="2025-10-13T09:54:26.218" v="55" actId="20577"/>
          <ac:spMkLst>
            <pc:docMk/>
            <pc:sldMk cId="1156805379" sldId="358"/>
            <ac:spMk id="17" creationId="{E058985A-1505-DD2A-2930-DFB3873C85C2}"/>
          </ac:spMkLst>
        </pc:spChg>
      </pc:sldChg>
      <pc:sldChg chg="del">
        <pc:chgData name="Catherine Heath" userId="S::catherine.heath@nationalgallery.org.uk::9f7ed204-9cfb-4ead-baed-c28009f01633" providerId="AD" clId="Web-{B445DE39-525A-7D07-9140-FBE94AE513F3}" dt="2025-10-13T09:53:55.280" v="38"/>
        <pc:sldMkLst>
          <pc:docMk/>
          <pc:sldMk cId="1279460431" sldId="363"/>
        </pc:sldMkLst>
      </pc:sldChg>
      <pc:sldChg chg="modSp">
        <pc:chgData name="Catherine Heath" userId="S::catherine.heath@nationalgallery.org.uk::9f7ed204-9cfb-4ead-baed-c28009f01633" providerId="AD" clId="Web-{B445DE39-525A-7D07-9140-FBE94AE513F3}" dt="2025-10-13T09:51:51.648" v="2" actId="20577"/>
        <pc:sldMkLst>
          <pc:docMk/>
          <pc:sldMk cId="1753960354" sldId="365"/>
        </pc:sldMkLst>
        <pc:spChg chg="mod">
          <ac:chgData name="Catherine Heath" userId="S::catherine.heath@nationalgallery.org.uk::9f7ed204-9cfb-4ead-baed-c28009f01633" providerId="AD" clId="Web-{B445DE39-525A-7D07-9140-FBE94AE513F3}" dt="2025-10-13T09:51:51.648" v="2" actId="20577"/>
          <ac:spMkLst>
            <pc:docMk/>
            <pc:sldMk cId="1753960354" sldId="365"/>
            <ac:spMk id="2" creationId="{1B89007A-44FB-4008-B02B-1D60F8AB18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F6EB-F415-5B42-9B3D-C29DA6A9167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5136F-F6D4-BF4B-84A0-40B8142B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5136F-F6D4-BF4B-84A0-40B8142B98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Next: aims and benefits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398-244B-48B4-B7F5-ECBC4EC4D5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3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Child led – very important, why we have focused on how to engage children with the painting and share their own ideas.</a:t>
            </a:r>
          </a:p>
          <a:p>
            <a:endParaRPr lang="en-GB"/>
          </a:p>
          <a:p>
            <a:r>
              <a:rPr lang="en-GB"/>
              <a:t>Cross-curricular – when a project is child-led and follows a line of enquiry, this tends to happen naturally! </a:t>
            </a:r>
          </a:p>
          <a:p>
            <a:endParaRPr lang="en-GB"/>
          </a:p>
          <a:p>
            <a:r>
              <a:rPr lang="en-GB"/>
              <a:t>Process – Learn a new art process, work with a new material – and show us that process</a:t>
            </a:r>
          </a:p>
          <a:p>
            <a:endParaRPr lang="en-GB"/>
          </a:p>
          <a:p>
            <a:r>
              <a:rPr lang="en-GB"/>
              <a:t>Community – How can you take the project outside the classroom and make it relevant to your local area? Who/ what can come into the classroom, and how can you go out? Is there a local person or group with skills or knowledge that may be relevant to the painting? Is there somewhere local you can visit? </a:t>
            </a:r>
          </a:p>
          <a:p>
            <a:endParaRPr lang="en-GB"/>
          </a:p>
          <a:p>
            <a:r>
              <a:rPr lang="en-GB"/>
              <a:t>Relevant – Is your project relevant to the painting? Keep looking back to the painting throughout. How is your project enriching children’s understanding of the themes or content of the painting?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F2AC4-8D82-4A6E-A12F-4D6BEF864E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4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3D2D-53C7-B94D-2651-FCC096B6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17E94-8A4F-0A79-B2FA-E46C21E44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950A-A4C6-A1C7-6747-EC111F3F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FDEE-1929-604E-842C-BBDF308D3126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C4A9A-4278-017D-403C-AEE15C0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10F2A-186E-8C0A-2235-C12646F4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CB70-B8DE-2E0F-3860-FE82D29D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C2B4-29F6-1D30-050A-5FB4CFF28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653E8-BA72-EB39-1015-9C49ED6A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932-39E9-FD47-8256-E048F0D55198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A7DA-96C6-7777-1A08-5FA0D8DB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EFA0E-67B1-70FB-9DBC-6AA63605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EA0AE-A388-1507-1B31-4664A4935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1ACB8-D0EB-D5BB-EB4B-589A77AB7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12C1-A760-EEE4-89C8-5CB600CD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98B-E74B-2342-B1EA-E31A3841ADC6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D64C-BF2E-52B4-83A0-1C89EC5D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864D-2CE9-2596-D4BA-C724E7C2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mage_Van Gog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2C7CAC9-96D5-4F3C-92AD-E37B3BD8A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2409232"/>
            <a:ext cx="10057842" cy="78089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4600" spc="10" baseline="0">
                <a:solidFill>
                  <a:srgbClr val="FFF155"/>
                </a:solidFill>
                <a:latin typeface="Frutiger LT Pro 45 Light" panose="020B0403030504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F678C25-B96F-4917-B108-45F56941C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18" y="3292274"/>
            <a:ext cx="10057842" cy="65487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spc="1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the date or other text here</a:t>
            </a:r>
          </a:p>
        </p:txBody>
      </p:sp>
    </p:spTree>
    <p:extLst>
      <p:ext uri="{BB962C8B-B14F-4D97-AF65-F5344CB8AC3E}">
        <p14:creationId xmlns:p14="http://schemas.microsoft.com/office/powerpoint/2010/main" val="18201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4004331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096898" y="3759200"/>
            <a:ext cx="3994187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83652" y="3759200"/>
            <a:ext cx="400834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6436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3C98C05-3F47-489E-97C8-B18CB3BAC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540000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600" spc="10" baseline="0">
                <a:solidFill>
                  <a:srgbClr val="FFF155"/>
                </a:solidFill>
                <a:latin typeface="+mn-lt"/>
              </a:defRPr>
            </a:lvl1pPr>
          </a:lstStyle>
          <a:p>
            <a:r>
              <a:rPr lang="en-US"/>
              <a:t>Intro text slide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E183ECC-A63B-40E8-96AE-5D26423DB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18" y="1980000"/>
            <a:ext cx="7911046" cy="3747269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2100"/>
              </a:lnSpc>
              <a:buFont typeface="Arial" panose="020B0604020202020204" pitchFamily="34" charset="0"/>
              <a:buNone/>
              <a:defRPr sz="1600" spc="1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16pt Frutiger LT Pro 45 Light </a:t>
            </a:r>
          </a:p>
          <a:p>
            <a:pPr lvl="0"/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ntr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3C98C05-3F47-489E-97C8-B18CB3BAC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726565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600" spc="10" baseline="0">
                <a:solidFill>
                  <a:srgbClr val="FFF155"/>
                </a:solidFill>
                <a:latin typeface="+mn-lt"/>
              </a:defRPr>
            </a:lvl1pPr>
          </a:lstStyle>
          <a:p>
            <a:r>
              <a:rPr lang="en-US"/>
              <a:t>Intro text slide</a:t>
            </a:r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E183ECC-A63B-40E8-96AE-5D26423DB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718" y="1541349"/>
            <a:ext cx="7911046" cy="423149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2100"/>
              </a:lnSpc>
              <a:buFont typeface="Arial" panose="020B0604020202020204" pitchFamily="34" charset="0"/>
              <a:buNone/>
              <a:defRPr sz="1600" spc="1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16pt Frutiger LT Pro 45 Light </a:t>
            </a:r>
          </a:p>
          <a:p>
            <a:pPr lvl="0"/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532026A-CAE9-470C-851E-9090E2DC8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576000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Chart slide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9A490DE-2EA0-4153-B8C7-4B61AFD546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980000"/>
            <a:ext cx="10057060" cy="377261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4839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har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532026A-CAE9-470C-851E-9090E2DC8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734517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Chart slide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9A490DE-2EA0-4153-B8C7-4B61AFD546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577975"/>
            <a:ext cx="10057060" cy="4011266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9208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26F183-09FE-46E2-A04D-983362933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576000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Image slide with 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2CD700-33EF-4554-8114-4E09DC809A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980000"/>
            <a:ext cx="5892800" cy="3471676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62661B7-AD4D-4BE2-82AC-FC1F0FB5D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160" y="1980000"/>
            <a:ext cx="3600400" cy="3930651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1900"/>
              </a:lnSpc>
              <a:buNone/>
              <a:defRPr sz="1400" spc="10" baseline="0">
                <a:solidFill>
                  <a:srgbClr val="555555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14pt Frutiger LT Pro 45 Light</a:t>
            </a:r>
            <a:br>
              <a:rPr lang="en-US"/>
            </a:b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CF3B7C7-0A2C-4C66-80FF-EC1FD0C64F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718" y="5690961"/>
            <a:ext cx="589280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</p:spTree>
    <p:extLst>
      <p:ext uri="{BB962C8B-B14F-4D97-AF65-F5344CB8AC3E}">
        <p14:creationId xmlns:p14="http://schemas.microsoft.com/office/powerpoint/2010/main" val="227075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26F183-09FE-46E2-A04D-983362933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734517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Image slide with 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2CD700-33EF-4554-8114-4E09DC809A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577975"/>
            <a:ext cx="5892800" cy="393065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62661B7-AD4D-4BE2-82AC-FC1F0FB5D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160" y="1577973"/>
            <a:ext cx="3600400" cy="3930651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1900"/>
              </a:lnSpc>
              <a:buNone/>
              <a:defRPr sz="1400" spc="1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14pt Frutiger LT Pro 45 Light</a:t>
            </a:r>
            <a:br>
              <a:rPr lang="en-US"/>
            </a:b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CF3B7C7-0A2C-4C66-80FF-EC1FD0C64F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718" y="5690961"/>
            <a:ext cx="589280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</p:spTree>
    <p:extLst>
      <p:ext uri="{BB962C8B-B14F-4D97-AF65-F5344CB8AC3E}">
        <p14:creationId xmlns:p14="http://schemas.microsoft.com/office/powerpoint/2010/main" val="45960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D505-7BFB-5916-06A6-BBABA7A1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FE9-504A-234A-C845-E7CC9CD5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A37A-AD7C-6927-265D-307E2D35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4740-C6CA-0B43-A02B-26002233195B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054F-78D8-FD92-9398-F81968DE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3954-96FE-8285-11C0-7D4E7F7C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C2CF87-0FA2-4E5A-A242-310F0CE3F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576000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Multiple image slide with 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2E2159-57E0-4392-A87A-F92853A742C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980000"/>
            <a:ext cx="2787420" cy="3588936"/>
          </a:xfrm>
          <a:prstGeom prst="rect">
            <a:avLst/>
          </a:prstGeom>
        </p:spPr>
        <p:txBody>
          <a:bodyPr lIns="0"/>
          <a:lstStyle>
            <a:lvl1pPr>
              <a:defRPr sz="16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F2B0500-4E1E-4FB3-8485-D90B080D3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8580" y="1980000"/>
            <a:ext cx="2597980" cy="3588937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1900"/>
              </a:lnSpc>
              <a:buNone/>
              <a:defRPr sz="1400" spc="1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14pt </a:t>
            </a:r>
            <a:br>
              <a:rPr lang="en-US"/>
            </a:br>
            <a:r>
              <a:rPr lang="en-US"/>
              <a:t>Frutiger LT Pro 45 Light</a:t>
            </a:r>
            <a:br>
              <a:rPr lang="en-US"/>
            </a:b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448523D-C034-468F-9EB9-90F3E9A62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718" y="5748401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81B5D65-3B28-4CFA-875F-8F24187C73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15775" y="2803702"/>
            <a:ext cx="3573950" cy="2765234"/>
          </a:xfrm>
          <a:prstGeom prst="rect">
            <a:avLst/>
          </a:prstGeom>
        </p:spPr>
        <p:txBody>
          <a:bodyPr lIns="0"/>
          <a:lstStyle>
            <a:lvl1pPr>
              <a:defRPr sz="16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A6AFBB3-5A8A-4660-97A3-49231EDBC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5775" y="5748400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</p:spTree>
    <p:extLst>
      <p:ext uri="{BB962C8B-B14F-4D97-AF65-F5344CB8AC3E}">
        <p14:creationId xmlns:p14="http://schemas.microsoft.com/office/powerpoint/2010/main" val="342776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Multiple imag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C2CF87-0FA2-4E5A-A242-310F0CE3F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18" y="734517"/>
            <a:ext cx="10057842" cy="56375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2800" spc="10" baseline="0">
                <a:solidFill>
                  <a:srgbClr val="FFF155"/>
                </a:solidFill>
                <a:latin typeface="+mj-lt"/>
              </a:defRPr>
            </a:lvl1pPr>
          </a:lstStyle>
          <a:p>
            <a:r>
              <a:rPr lang="en-US"/>
              <a:t>Multiple image slide with 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2E2159-57E0-4392-A87A-F92853A742C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1577975"/>
            <a:ext cx="2787420" cy="3588936"/>
          </a:xfrm>
          <a:prstGeom prst="rect">
            <a:avLst/>
          </a:prstGeom>
        </p:spPr>
        <p:txBody>
          <a:bodyPr lIns="0"/>
          <a:lstStyle>
            <a:lvl1pPr>
              <a:defRPr sz="16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F2B0500-4E1E-4FB3-8485-D90B080D3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8580" y="1577973"/>
            <a:ext cx="2597980" cy="3588937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1900"/>
              </a:lnSpc>
              <a:buNone/>
              <a:defRPr sz="1400" spc="1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14pt </a:t>
            </a:r>
            <a:br>
              <a:rPr lang="en-US"/>
            </a:br>
            <a:r>
              <a:rPr lang="en-US"/>
              <a:t>Frutiger LT Pro 45 Light</a:t>
            </a:r>
            <a:br>
              <a:rPr lang="en-US"/>
            </a:b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448523D-C034-468F-9EB9-90F3E9A62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718" y="5378012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81B5D65-3B28-4CFA-875F-8F24187C73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15775" y="2401677"/>
            <a:ext cx="3573950" cy="2765234"/>
          </a:xfrm>
          <a:prstGeom prst="rect">
            <a:avLst/>
          </a:prstGeom>
        </p:spPr>
        <p:txBody>
          <a:bodyPr lIns="0"/>
          <a:lstStyle>
            <a:lvl1pPr>
              <a:defRPr sz="16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A6AFBB3-5A8A-4660-97A3-49231EDBC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5775" y="5378011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</p:spTree>
    <p:extLst>
      <p:ext uri="{BB962C8B-B14F-4D97-AF65-F5344CB8AC3E}">
        <p14:creationId xmlns:p14="http://schemas.microsoft.com/office/powerpoint/2010/main" val="300075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82E0B9ED-092A-4030-8879-CE735EFC6B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499" y="769950"/>
            <a:ext cx="8018202" cy="4819290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EAE1ABF-4B44-4FFA-A434-EEF8193BA9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6988" y="5346826"/>
            <a:ext cx="1505513" cy="386430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6DB076E-099E-430B-8C2E-002C21A30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6988" y="769951"/>
            <a:ext cx="1529572" cy="439696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ts val="1900"/>
              </a:lnSpc>
              <a:buNone/>
              <a:defRPr sz="1400" spc="1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is 14pt Frutiger LT Pro 45 Light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82E0B9ED-092A-4030-8879-CE735EFC6B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9500" y="769951"/>
            <a:ext cx="3414988" cy="4396960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2BBFA36-6E31-4A23-84E0-E2F61E2D12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718" y="5437219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7978827-DF70-4D8B-B4C2-8274BF62CB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40725" y="1779104"/>
            <a:ext cx="4378600" cy="3387807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EAE1ABF-4B44-4FFA-A434-EEF8193BA9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0725" y="5437218"/>
            <a:ext cx="2787420" cy="296037"/>
          </a:xfrm>
          <a:prstGeom prst="rect">
            <a:avLst/>
          </a:prstGeom>
        </p:spPr>
        <p:txBody>
          <a:bodyPr lIns="0" tIns="0">
            <a:noAutofit/>
          </a:bodyPr>
          <a:lstStyle>
            <a:lvl1pPr>
              <a:lnSpc>
                <a:spcPts val="1000"/>
              </a:lnSpc>
              <a:defRPr sz="900" spc="10" baseline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Image caption 9pt Frutiger LT Pro 45 Light</a:t>
            </a:r>
          </a:p>
        </p:txBody>
      </p:sp>
    </p:spTree>
    <p:extLst>
      <p:ext uri="{BB962C8B-B14F-4D97-AF65-F5344CB8AC3E}">
        <p14:creationId xmlns:p14="http://schemas.microsoft.com/office/powerpoint/2010/main" val="196004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D30D7-02B7-74CF-DDDD-0C5832F6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364B-D97D-214C-920D-B51438771B24}" type="datetime1">
              <a:rPr lang="en-GB" smtClean="0"/>
              <a:t>13/10/2025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B36A5-10E7-5566-E80C-F9E0E492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65465-AB4F-6CC2-22C6-2C5A60F2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1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9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7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FF54-AF85-9C90-547D-902B6B89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74F2B-AA79-3842-33D9-143DF79A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4AE44-C530-3399-C9DF-79ABDBEA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839D-0658-AD49-BD63-611CF53AADE9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7C38-3C42-F7ED-117A-43C83BB7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C87A9-236F-7CD2-D920-C33F68BB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23D9-0B1E-FA0D-908E-2092F15B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774F-52E3-3BA0-3114-4AE64527F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268EC-35C7-4491-52CD-3778C8F29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10454-388D-558B-D831-5BA8F224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698B-9C84-0C45-A2C9-DF5121E3083C}" type="datetime1">
              <a:rPr lang="en-GB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DE1E9-6C53-218A-5716-F72AA5F9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7DC8C-93F2-B4DD-F879-F67F6F15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6759-4563-6BAC-8A5C-8E6E8538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241E3-B04B-76BE-1731-75CE1DB9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64842-38B8-AF16-5313-6B8C8B90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9C35-64CA-1408-CBC5-F5338D390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E9F06-06E2-C195-E573-3417E188E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A287C-33BE-0814-7E10-FF03E006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48A1-5987-8640-A658-1E2AB772DDB8}" type="datetime1">
              <a:rPr lang="en-GB" smtClean="0"/>
              <a:t>13/10/2025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1FA3B-6F55-7A08-F5A3-A7235989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AF8BD-98D6-E174-0DC2-ED5DEFFD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3AB2-5CFE-901E-0C95-977E297D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5B87E-F09B-1323-B169-D93C052A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AAD-F377-384B-AB9D-2603F9C4898E}" type="datetime1">
              <a:rPr lang="en-GB" smtClean="0"/>
              <a:t>13/10/2025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17B16-4BF7-3C05-1A92-32593931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F2BAF-C09D-544C-5036-085E040A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D30D7-02B7-74CF-DDDD-0C5832F6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364B-D97D-214C-920D-B51438771B24}" type="datetime1">
              <a:rPr lang="en-GB" smtClean="0"/>
              <a:t>13/10/2025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B36A5-10E7-5566-E80C-F9E0E492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65465-AB4F-6CC2-22C6-2C5A60F2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4C28-6886-2A54-1C15-7686361C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27C6-3A55-1967-0782-40DB676C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9E593-633D-90E3-0F84-8A5F4940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59C3D-8ABD-AEC2-F596-A449883A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695F-1C21-0641-A994-E1377060867D}" type="datetime1">
              <a:rPr lang="en-GB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6DE53-7739-74C5-2706-A2B9343F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A6B3-1CD5-737A-C0D4-CE1C202B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CF6-FB49-D59B-0790-2ADE4CE3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A3240-6FD4-3549-AD78-09722FCCB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32A4C-43AB-133D-FAFB-5DD2BDC3F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7214E-F39E-58D9-CF4F-2780D92B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50D1-D608-1F4A-A70D-5F2734B36C74}" type="datetime1">
              <a:rPr lang="en-GB" smtClean="0"/>
              <a:t>13/10/2025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2D89A-85AA-AF4F-8B45-20C30328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C208-C340-4E55-CA44-61A01D4D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315B3-7881-D068-7018-EA8CAC45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BA891-EB5B-BA8E-A48A-8D7D1AA9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51DF5-73F9-5CDE-C012-5F8467D59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CB6E-4F80-F445-9C43-1C427B2F472E}" type="datetime1">
              <a:rPr lang="en-GB" smtClean="0"/>
              <a:t>13/10/2025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3164-B0E7-2212-10C7-01D6D4DB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0DD1-0630-DEDB-FA89-60CDED565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9E5C-E431-734D-8CC3-A6922513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takeonepicture@nationalgallery.org.uk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007A-44FB-4008-B02B-1D60F8AB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utiger LT Light" panose="02000503000000000000"/>
              </a:rPr>
              <a:t>Take One Picture CPD 2025/6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54E9C-9618-4D26-8051-129CE78E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>
                <a:latin typeface="Frutiger LT Light" panose="02000503000000000000"/>
              </a:rPr>
              <a:t>Catherine Heath</a:t>
            </a:r>
          </a:p>
        </p:txBody>
      </p:sp>
    </p:spTree>
    <p:extLst>
      <p:ext uri="{BB962C8B-B14F-4D97-AF65-F5344CB8AC3E}">
        <p14:creationId xmlns:p14="http://schemas.microsoft.com/office/powerpoint/2010/main" val="175396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D90BE0-222F-3F03-94C1-B2B81159376E}"/>
              </a:ext>
            </a:extLst>
          </p:cNvPr>
          <p:cNvSpPr txBox="1"/>
          <p:nvPr/>
        </p:nvSpPr>
        <p:spPr>
          <a:xfrm>
            <a:off x="5267060" y="1907818"/>
            <a:ext cx="6245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r>
              <a:rPr lang="en-GB" sz="2200" b="0" i="0">
                <a:solidFill>
                  <a:srgbClr val="FFF155"/>
                </a:solidFill>
                <a:effectLst/>
                <a:latin typeface="Frutiger LT Light" panose="02000503000000000000"/>
              </a:rPr>
              <a:t>PowerPoint presentation</a:t>
            </a:r>
            <a:r>
              <a:rPr lang="en-GB" sz="22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, explaining the project with photographs of the process and final result. </a:t>
            </a:r>
          </a:p>
          <a:p>
            <a:pPr marL="0" lvl="1" defTabSz="914217">
              <a:defRPr/>
            </a:pPr>
            <a:endParaRPr lang="en-GB" sz="2200">
              <a:solidFill>
                <a:schemeClr val="bg1"/>
              </a:solidFill>
              <a:latin typeface="Frutiger LT Light" panose="02000503000000000000"/>
            </a:endParaRPr>
          </a:p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r>
              <a:rPr lang="en-GB" sz="22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We have an optional </a:t>
            </a:r>
            <a:r>
              <a:rPr lang="en-GB" sz="2200" b="0" i="0">
                <a:solidFill>
                  <a:srgbClr val="FFF155"/>
                </a:solidFill>
                <a:effectLst/>
                <a:latin typeface="Frutiger LT Light" panose="02000503000000000000"/>
              </a:rPr>
              <a:t>submission template </a:t>
            </a:r>
            <a:r>
              <a:rPr lang="en-GB" sz="22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which you will receive as part of the session resources.</a:t>
            </a:r>
          </a:p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endParaRPr lang="en-GB" sz="2200">
              <a:solidFill>
                <a:schemeClr val="bg1"/>
              </a:solidFill>
              <a:latin typeface="Frutiger LT Light" panose="02000503000000000000"/>
            </a:endParaRPr>
          </a:p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r>
              <a:rPr lang="en-GB" sz="2200" b="0" i="0">
                <a:solidFill>
                  <a:srgbClr val="FFF155"/>
                </a:solidFill>
                <a:effectLst/>
                <a:latin typeface="Frutiger LT Light" panose="02000503000000000000"/>
              </a:rPr>
              <a:t>Register</a:t>
            </a:r>
            <a:r>
              <a:rPr lang="en-GB" sz="22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 your project on our website</a:t>
            </a:r>
          </a:p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endParaRPr lang="en-GB" sz="2200">
              <a:solidFill>
                <a:schemeClr val="bg1"/>
              </a:solidFill>
              <a:latin typeface="Frutiger LT Light" panose="02000503000000000000"/>
            </a:endParaRPr>
          </a:p>
          <a:p>
            <a:pPr marL="342900" lvl="1" indent="-342900" defTabSz="914217">
              <a:buFont typeface="Arial" panose="020B0604020202020204" pitchFamily="34" charset="0"/>
              <a:buChar char="•"/>
              <a:defRPr/>
            </a:pPr>
            <a:r>
              <a:rPr lang="en-GB" sz="2200" b="0" i="0">
                <a:solidFill>
                  <a:srgbClr val="FFF155"/>
                </a:solidFill>
                <a:effectLst/>
                <a:latin typeface="Frutiger LT Light" panose="02000503000000000000"/>
              </a:rPr>
              <a:t>Send</a:t>
            </a:r>
            <a:r>
              <a:rPr lang="en-GB" sz="22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 the PowerPoint via WeTransfer to </a:t>
            </a:r>
            <a:r>
              <a:rPr lang="en-GB" sz="2200">
                <a:solidFill>
                  <a:schemeClr val="bg1"/>
                </a:solidFill>
                <a:latin typeface="Frutiger LT Light" panose="02000503000000000000"/>
                <a:cs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takeonepicture@nationalgallery.org.uk</a:t>
            </a:r>
            <a:r>
              <a:rPr lang="en-GB" sz="2200">
                <a:solidFill>
                  <a:schemeClr val="bg1"/>
                </a:solidFill>
                <a:latin typeface="Frutiger LT Light" panose="02000503000000000000"/>
                <a:cs typeface="Montserra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8ACBD-414F-7163-1170-13589E661144}"/>
              </a:ext>
            </a:extLst>
          </p:cNvPr>
          <p:cNvSpPr txBox="1"/>
          <p:nvPr/>
        </p:nvSpPr>
        <p:spPr>
          <a:xfrm>
            <a:off x="1451490" y="679551"/>
            <a:ext cx="70830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latin typeface="Frutiger LT Light" panose="02000503000000000000"/>
              </a:rPr>
              <a:t>Submissions</a:t>
            </a:r>
            <a:endParaRPr lang="en-GB" sz="4600">
              <a:solidFill>
                <a:srgbClr val="FFF155"/>
              </a:solidFill>
              <a:effectLst/>
              <a:latin typeface="Frutiger LT Light" panose="02000503000000000000"/>
            </a:endParaRPr>
          </a:p>
        </p:txBody>
      </p:sp>
      <p:pic>
        <p:nvPicPr>
          <p:cNvPr id="1026" name="Picture 2" descr="White microsoft powerpoint icon - Free white office icons">
            <a:extLst>
              <a:ext uri="{FF2B5EF4-FFF2-40B4-BE49-F238E27FC236}">
                <a16:creationId xmlns:a16="http://schemas.microsoft.com/office/drawing/2014/main" id="{E8D318EA-9880-0F88-33D9-F09F7AD7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63" y="27432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5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D83B6-8165-6C7F-0F0F-335657DDFB8C}"/>
              </a:ext>
            </a:extLst>
          </p:cNvPr>
          <p:cNvSpPr txBox="1"/>
          <p:nvPr/>
        </p:nvSpPr>
        <p:spPr>
          <a:xfrm>
            <a:off x="991822" y="894870"/>
            <a:ext cx="44065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Selection criteria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A13DD-C01B-F974-5C00-FB1AF1ABE37F}"/>
              </a:ext>
            </a:extLst>
          </p:cNvPr>
          <p:cNvSpPr txBox="1"/>
          <p:nvPr/>
        </p:nvSpPr>
        <p:spPr>
          <a:xfrm>
            <a:off x="2040445" y="2374094"/>
            <a:ext cx="3357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Child-led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Evidence of a child-led, investigative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155"/>
              </a:solidFill>
              <a:effectLst/>
              <a:uLnTx/>
              <a:uFillTx/>
              <a:latin typeface="Frutiger L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5007F-6AEC-F826-7B89-019AC9AD703F}"/>
              </a:ext>
            </a:extLst>
          </p:cNvPr>
          <p:cNvSpPr txBox="1"/>
          <p:nvPr/>
        </p:nvSpPr>
        <p:spPr>
          <a:xfrm>
            <a:off x="2037029" y="3895356"/>
            <a:ext cx="3357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Pupils have the opportunity to learn a new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46C66-4F23-55FD-13E9-7940B4983936}"/>
              </a:ext>
            </a:extLst>
          </p:cNvPr>
          <p:cNvSpPr txBox="1"/>
          <p:nvPr/>
        </p:nvSpPr>
        <p:spPr>
          <a:xfrm>
            <a:off x="7188063" y="1695089"/>
            <a:ext cx="37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Cross-Curricular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Makes relevant links across the curriculum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8985A-1505-DD2A-2930-DFB3873C85C2}"/>
              </a:ext>
            </a:extLst>
          </p:cNvPr>
          <p:cNvSpPr txBox="1"/>
          <p:nvPr/>
        </p:nvSpPr>
        <p:spPr>
          <a:xfrm>
            <a:off x="7186971" y="4426555"/>
            <a:ext cx="3357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Relevant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Enriches children’s understanding of the focus painting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B440D4-05DF-E605-217A-9C62A37FB312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6CF809-E491-F12E-E878-FFEEA16B6A94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Pro 45 Light" panose="020B0403030504020204" pitchFamily="34" charset="77"/>
                <a:ea typeface="+mn-ea"/>
                <a:cs typeface="+mn-cs"/>
              </a:rPr>
              <a:t>The National Gallery</a:t>
            </a:r>
          </a:p>
        </p:txBody>
      </p:sp>
      <p:pic>
        <p:nvPicPr>
          <p:cNvPr id="20" name="Picture 19" descr="Magnifying icon.png">
            <a:extLst>
              <a:ext uri="{FF2B5EF4-FFF2-40B4-BE49-F238E27FC236}">
                <a16:creationId xmlns:a16="http://schemas.microsoft.com/office/drawing/2014/main" id="{EADFA450-B204-EDBA-5951-C95C9217F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3" y="2534148"/>
            <a:ext cx="530932" cy="530932"/>
          </a:xfrm>
          <a:prstGeom prst="rect">
            <a:avLst/>
          </a:prstGeom>
        </p:spPr>
      </p:pic>
      <p:pic>
        <p:nvPicPr>
          <p:cNvPr id="22" name="Picture 21" descr="Textbook icon.png">
            <a:extLst>
              <a:ext uri="{FF2B5EF4-FFF2-40B4-BE49-F238E27FC236}">
                <a16:creationId xmlns:a16="http://schemas.microsoft.com/office/drawing/2014/main" id="{8C8A192C-1C85-F0E9-9F4E-9B312058E9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2" y="1787162"/>
            <a:ext cx="540702" cy="433420"/>
          </a:xfrm>
          <a:prstGeom prst="rect">
            <a:avLst/>
          </a:prstGeom>
        </p:spPr>
      </p:pic>
      <p:pic>
        <p:nvPicPr>
          <p:cNvPr id="24" name="Picture 23" descr="Brush icon.png">
            <a:extLst>
              <a:ext uri="{FF2B5EF4-FFF2-40B4-BE49-F238E27FC236}">
                <a16:creationId xmlns:a16="http://schemas.microsoft.com/office/drawing/2014/main" id="{329EA866-7FA3-F397-6008-0EEB7514EF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4" y="4075141"/>
            <a:ext cx="452775" cy="478969"/>
          </a:xfrm>
          <a:prstGeom prst="rect">
            <a:avLst/>
          </a:prstGeom>
        </p:spPr>
      </p:pic>
      <p:pic>
        <p:nvPicPr>
          <p:cNvPr id="26" name="Picture 25" descr="Community icon.png">
            <a:extLst>
              <a:ext uri="{FF2B5EF4-FFF2-40B4-BE49-F238E27FC236}">
                <a16:creationId xmlns:a16="http://schemas.microsoft.com/office/drawing/2014/main" id="{1D33EDBB-3710-991F-912F-60BCDF854E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2" y="3263210"/>
            <a:ext cx="544118" cy="366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5418C-2CCA-E661-EA28-2B50F6A7411E}"/>
              </a:ext>
            </a:extLst>
          </p:cNvPr>
          <p:cNvSpPr txBox="1"/>
          <p:nvPr/>
        </p:nvSpPr>
        <p:spPr>
          <a:xfrm>
            <a:off x="7186971" y="3060822"/>
            <a:ext cx="3357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155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Light"/>
                <a:ea typeface="+mn-ea"/>
                <a:cs typeface="+mn-cs"/>
              </a:rPr>
              <a:t>Involves people or places in the local community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9F0F0D-2419-EF46-5A22-AA769254C4A4}"/>
              </a:ext>
            </a:extLst>
          </p:cNvPr>
          <p:cNvGrpSpPr/>
          <p:nvPr/>
        </p:nvGrpSpPr>
        <p:grpSpPr>
          <a:xfrm>
            <a:off x="6249492" y="4609288"/>
            <a:ext cx="621122" cy="460280"/>
            <a:chOff x="4330350" y="12186372"/>
            <a:chExt cx="621122" cy="421894"/>
          </a:xfrm>
        </p:grpSpPr>
        <p:sp>
          <p:nvSpPr>
            <p:cNvPr id="14" name="Freeform 631">
              <a:extLst>
                <a:ext uri="{FF2B5EF4-FFF2-40B4-BE49-F238E27FC236}">
                  <a16:creationId xmlns:a16="http://schemas.microsoft.com/office/drawing/2014/main" id="{FB91605C-C085-7A49-B7AB-E00EA0803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350" y="12186372"/>
              <a:ext cx="621122" cy="421894"/>
            </a:xfrm>
            <a:custGeom>
              <a:avLst/>
              <a:gdLst>
                <a:gd name="T0" fmla="*/ 934 w 935"/>
                <a:gd name="T1" fmla="*/ 0 h 635"/>
                <a:gd name="T2" fmla="*/ 0 w 935"/>
                <a:gd name="T3" fmla="*/ 0 h 635"/>
                <a:gd name="T4" fmla="*/ 0 w 935"/>
                <a:gd name="T5" fmla="*/ 634 h 635"/>
                <a:gd name="T6" fmla="*/ 934 w 935"/>
                <a:gd name="T7" fmla="*/ 634 h 635"/>
                <a:gd name="T8" fmla="*/ 934 w 935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635">
                  <a:moveTo>
                    <a:pt x="934" y="0"/>
                  </a:moveTo>
                  <a:lnTo>
                    <a:pt x="0" y="0"/>
                  </a:lnTo>
                  <a:lnTo>
                    <a:pt x="0" y="634"/>
                  </a:lnTo>
                  <a:lnTo>
                    <a:pt x="934" y="634"/>
                  </a:lnTo>
                  <a:lnTo>
                    <a:pt x="934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+mn-ea"/>
                <a:cs typeface="+mn-cs"/>
              </a:endParaRPr>
            </a:p>
          </p:txBody>
        </p:sp>
        <p:sp>
          <p:nvSpPr>
            <p:cNvPr id="15" name="Freeform 632">
              <a:extLst>
                <a:ext uri="{FF2B5EF4-FFF2-40B4-BE49-F238E27FC236}">
                  <a16:creationId xmlns:a16="http://schemas.microsoft.com/office/drawing/2014/main" id="{468054E1-939F-9B9B-2D09-3FCFD208D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350" y="12347511"/>
              <a:ext cx="621122" cy="222666"/>
            </a:xfrm>
            <a:custGeom>
              <a:avLst/>
              <a:gdLst>
                <a:gd name="T0" fmla="*/ 0 w 935"/>
                <a:gd name="T1" fmla="*/ 306 h 337"/>
                <a:gd name="T2" fmla="*/ 344 w 935"/>
                <a:gd name="T3" fmla="*/ 0 h 337"/>
                <a:gd name="T4" fmla="*/ 523 w 935"/>
                <a:gd name="T5" fmla="*/ 179 h 337"/>
                <a:gd name="T6" fmla="*/ 613 w 935"/>
                <a:gd name="T7" fmla="*/ 59 h 337"/>
                <a:gd name="T8" fmla="*/ 934 w 935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337">
                  <a:moveTo>
                    <a:pt x="0" y="306"/>
                  </a:moveTo>
                  <a:lnTo>
                    <a:pt x="344" y="0"/>
                  </a:lnTo>
                  <a:lnTo>
                    <a:pt x="523" y="179"/>
                  </a:lnTo>
                  <a:lnTo>
                    <a:pt x="613" y="59"/>
                  </a:lnTo>
                  <a:lnTo>
                    <a:pt x="934" y="336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+mn-ea"/>
                <a:cs typeface="+mn-cs"/>
              </a:endParaRPr>
            </a:p>
          </p:txBody>
        </p:sp>
        <p:sp>
          <p:nvSpPr>
            <p:cNvPr id="18" name="Freeform 633">
              <a:extLst>
                <a:ext uri="{FF2B5EF4-FFF2-40B4-BE49-F238E27FC236}">
                  <a16:creationId xmlns:a16="http://schemas.microsoft.com/office/drawing/2014/main" id="{AAF08BF8-7638-34FC-1EC8-6E6CA2D13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684" y="12247900"/>
              <a:ext cx="105473" cy="99613"/>
            </a:xfrm>
            <a:custGeom>
              <a:avLst/>
              <a:gdLst>
                <a:gd name="T0" fmla="*/ 157 w 158"/>
                <a:gd name="T1" fmla="*/ 75 h 151"/>
                <a:gd name="T2" fmla="*/ 157 w 158"/>
                <a:gd name="T3" fmla="*/ 75 h 151"/>
                <a:gd name="T4" fmla="*/ 75 w 158"/>
                <a:gd name="T5" fmla="*/ 150 h 151"/>
                <a:gd name="T6" fmla="*/ 0 w 158"/>
                <a:gd name="T7" fmla="*/ 75 h 151"/>
                <a:gd name="T8" fmla="*/ 75 w 158"/>
                <a:gd name="T9" fmla="*/ 0 h 151"/>
                <a:gd name="T10" fmla="*/ 157 w 158"/>
                <a:gd name="T1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51">
                  <a:moveTo>
                    <a:pt x="157" y="75"/>
                  </a:moveTo>
                  <a:lnTo>
                    <a:pt x="157" y="75"/>
                  </a:lnTo>
                  <a:cubicBezTo>
                    <a:pt x="157" y="120"/>
                    <a:pt x="120" y="150"/>
                    <a:pt x="75" y="150"/>
                  </a:cubicBezTo>
                  <a:cubicBezTo>
                    <a:pt x="38" y="150"/>
                    <a:pt x="0" y="120"/>
                    <a:pt x="0" y="75"/>
                  </a:cubicBezTo>
                  <a:cubicBezTo>
                    <a:pt x="0" y="38"/>
                    <a:pt x="38" y="0"/>
                    <a:pt x="75" y="0"/>
                  </a:cubicBezTo>
                  <a:cubicBezTo>
                    <a:pt x="120" y="0"/>
                    <a:pt x="157" y="38"/>
                    <a:pt x="157" y="75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4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D83B6-8165-6C7F-0F0F-335657DDFB8C}"/>
              </a:ext>
            </a:extLst>
          </p:cNvPr>
          <p:cNvSpPr txBox="1"/>
          <p:nvPr/>
        </p:nvSpPr>
        <p:spPr>
          <a:xfrm>
            <a:off x="1214860" y="871903"/>
            <a:ext cx="44065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latin typeface="Frutiger LT Light"/>
              </a:rPr>
              <a:t>Timeline</a:t>
            </a:r>
            <a:endParaRPr lang="en-GB" sz="4600">
              <a:solidFill>
                <a:srgbClr val="FFF155"/>
              </a:solidFill>
              <a:effectLst/>
              <a:latin typeface="Frutiger L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A13DD-C01B-F974-5C00-FB1AF1ABE37F}"/>
              </a:ext>
            </a:extLst>
          </p:cNvPr>
          <p:cNvSpPr txBox="1"/>
          <p:nvPr/>
        </p:nvSpPr>
        <p:spPr>
          <a:xfrm>
            <a:off x="1295758" y="2313509"/>
            <a:ext cx="865134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1. Online CPD sessions run from October 2025 until May 2026.</a:t>
            </a:r>
            <a:endParaRPr lang="en-GB" sz="2000">
              <a:solidFill>
                <a:schemeClr val="bg1"/>
              </a:solidFill>
              <a:effectLst/>
              <a:latin typeface="Frutiger LT Light"/>
            </a:endParaRPr>
          </a:p>
          <a:p>
            <a:endParaRPr lang="en-GB" sz="2000">
              <a:solidFill>
                <a:srgbClr val="FFF155"/>
              </a:solidFill>
              <a:effectLst/>
              <a:latin typeface="Frutiger LT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46C66-4F23-55FD-13E9-7940B4983936}"/>
              </a:ext>
            </a:extLst>
          </p:cNvPr>
          <p:cNvSpPr txBox="1"/>
          <p:nvPr/>
        </p:nvSpPr>
        <p:spPr>
          <a:xfrm>
            <a:off x="1276359" y="3263627"/>
            <a:ext cx="963928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2. You have until October 2026 to submit your project.</a:t>
            </a:r>
            <a:endParaRPr lang="en-GB" sz="2000">
              <a:solidFill>
                <a:schemeClr val="bg1"/>
              </a:solidFill>
              <a:effectLst/>
              <a:latin typeface="Frutiger LT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8985A-1505-DD2A-2930-DFB3873C85C2}"/>
              </a:ext>
            </a:extLst>
          </p:cNvPr>
          <p:cNvSpPr txBox="1"/>
          <p:nvPr/>
        </p:nvSpPr>
        <p:spPr>
          <a:xfrm>
            <a:off x="1276359" y="4213745"/>
            <a:ext cx="782593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3. </a:t>
            </a:r>
            <a:r>
              <a:rPr lang="en-GB" sz="2000">
                <a:solidFill>
                  <a:schemeClr val="bg1"/>
                </a:solidFill>
                <a:effectLst/>
                <a:latin typeface="Frutiger LT Light"/>
              </a:rPr>
              <a:t>The</a:t>
            </a:r>
            <a:r>
              <a:rPr lang="en-GB" sz="2000">
                <a:solidFill>
                  <a:schemeClr val="bg1"/>
                </a:solidFill>
                <a:latin typeface="Frutiger LT Light"/>
              </a:rPr>
              <a:t> celebration will be in spring/summer 2027</a:t>
            </a:r>
            <a:r>
              <a:rPr lang="en-GB" sz="2000">
                <a:solidFill>
                  <a:schemeClr val="bg1"/>
                </a:solidFill>
                <a:effectLst/>
                <a:latin typeface="Frutiger LT Light"/>
              </a:rPr>
              <a:t>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B440D4-05DF-E605-217A-9C62A37FB312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6CF809-E491-F12E-E878-FFEEA16B6A94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</p:spTree>
    <p:extLst>
      <p:ext uri="{BB962C8B-B14F-4D97-AF65-F5344CB8AC3E}">
        <p14:creationId xmlns:p14="http://schemas.microsoft.com/office/powerpoint/2010/main" val="115680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C4E272-CE40-D026-9AB2-D0D31FB4E0A8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B3BD8-F1B7-58C5-D8A0-E7792582C5BA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18ED8-2B27-064A-8F59-7E4152FE247C}"/>
              </a:ext>
            </a:extLst>
          </p:cNvPr>
          <p:cNvSpPr txBox="1"/>
          <p:nvPr/>
        </p:nvSpPr>
        <p:spPr>
          <a:xfrm>
            <a:off x="1698280" y="2007862"/>
            <a:ext cx="504689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F155"/>
                </a:solidFill>
                <a:latin typeface="Frutiger LT Light" panose="02000503000000000000"/>
              </a:rPr>
              <a:t>For guidance or support, contact: </a:t>
            </a:r>
          </a:p>
          <a:p>
            <a:r>
              <a:rPr lang="en-GB" sz="2400">
                <a:solidFill>
                  <a:schemeClr val="bg1"/>
                </a:solidFill>
                <a:latin typeface="Frutiger LT Light" panose="02000503000000000000"/>
              </a:rPr>
              <a:t>takeonepicture@nationalgallery.org.uk</a:t>
            </a:r>
            <a:endParaRPr lang="en-GB" sz="2400">
              <a:solidFill>
                <a:srgbClr val="FFF155"/>
              </a:solidFill>
              <a:latin typeface="Frutiger LT Light" panose="02000503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8CC5C-41D6-77C2-8A9F-8D3B4C23501F}"/>
              </a:ext>
            </a:extLst>
          </p:cNvPr>
          <p:cNvSpPr txBox="1"/>
          <p:nvPr/>
        </p:nvSpPr>
        <p:spPr>
          <a:xfrm>
            <a:off x="1698280" y="3603643"/>
            <a:ext cx="454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FFF155"/>
                </a:solidFill>
                <a:latin typeface="Frutiger LT Light" panose="02000503000000000000"/>
              </a:rPr>
              <a:t>Facebook Group for CPD attendees</a:t>
            </a:r>
          </a:p>
          <a:p>
            <a:r>
              <a:rPr lang="en-GB" sz="2400">
                <a:solidFill>
                  <a:schemeClr val="bg1"/>
                </a:solidFill>
                <a:latin typeface="Frutiger LT Light" panose="02000503000000000000"/>
              </a:rPr>
              <a:t>Search ‘Take One Picture CPD’</a:t>
            </a:r>
          </a:p>
        </p:txBody>
      </p:sp>
    </p:spTree>
    <p:extLst>
      <p:ext uri="{BB962C8B-B14F-4D97-AF65-F5344CB8AC3E}">
        <p14:creationId xmlns:p14="http://schemas.microsoft.com/office/powerpoint/2010/main" val="262445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7A5FF-F2AE-1955-C3CC-6B8761726152}"/>
              </a:ext>
            </a:extLst>
          </p:cNvPr>
          <p:cNvSpPr txBox="1"/>
          <p:nvPr/>
        </p:nvSpPr>
        <p:spPr>
          <a:xfrm>
            <a:off x="1026143" y="571316"/>
            <a:ext cx="46693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latin typeface="Frutiger LT Light"/>
              </a:rPr>
              <a:t>Today’s Session</a:t>
            </a:r>
            <a:endParaRPr lang="en-GB" sz="4600">
              <a:solidFill>
                <a:srgbClr val="FFF155"/>
              </a:solidFill>
              <a:effectLst/>
              <a:latin typeface="Frutiger LT Ligh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C4E272-CE40-D026-9AB2-D0D31FB4E0A8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B3BD8-F1B7-58C5-D8A0-E7792582C5BA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F2E17-32CC-7E19-68CD-183F5AE1D062}"/>
              </a:ext>
            </a:extLst>
          </p:cNvPr>
          <p:cNvSpPr txBox="1"/>
          <p:nvPr/>
        </p:nvSpPr>
        <p:spPr>
          <a:xfrm>
            <a:off x="6677779" y="1463591"/>
            <a:ext cx="141150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1:00 – 1:15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1:15 – 2:05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2:05 – 2:10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2:10– 2:55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2:55 – 3:00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3:00 – 3:45</a:t>
            </a: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 </a:t>
            </a: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3:45 – 4:00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FD99D-724A-99BD-CA5B-B33D1618185B}"/>
              </a:ext>
            </a:extLst>
          </p:cNvPr>
          <p:cNvSpPr txBox="1"/>
          <p:nvPr/>
        </p:nvSpPr>
        <p:spPr>
          <a:xfrm>
            <a:off x="8384555" y="1457609"/>
            <a:ext cx="307462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Introduction</a:t>
            </a:r>
          </a:p>
          <a:p>
            <a:endParaRPr lang="en-GB" sz="2000">
              <a:solidFill>
                <a:schemeClr val="bg1"/>
              </a:solidFill>
              <a:latin typeface="Frutiger LT Light"/>
            </a:endParaRPr>
          </a:p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Looking and questioning</a:t>
            </a:r>
          </a:p>
          <a:p>
            <a:endParaRPr lang="en-GB" sz="2000">
              <a:solidFill>
                <a:schemeClr val="bg1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5 minute break</a:t>
            </a:r>
          </a:p>
          <a:p>
            <a:endParaRPr lang="en-GB" sz="2000">
              <a:solidFill>
                <a:srgbClr val="FFF155"/>
              </a:solidFill>
              <a:latin typeface="Frutiger LT Light"/>
            </a:endParaRPr>
          </a:p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Building a project</a:t>
            </a:r>
          </a:p>
          <a:p>
            <a:endParaRPr lang="en-GB" sz="2000">
              <a:solidFill>
                <a:schemeClr val="bg1"/>
              </a:solidFill>
              <a:latin typeface="Frutiger LT Light"/>
            </a:endParaRPr>
          </a:p>
          <a:p>
            <a:r>
              <a:rPr lang="en-GB" sz="2000">
                <a:solidFill>
                  <a:srgbClr val="FFF155"/>
                </a:solidFill>
                <a:latin typeface="Frutiger LT Light"/>
              </a:rPr>
              <a:t>5 minute break</a:t>
            </a:r>
          </a:p>
          <a:p>
            <a:endParaRPr lang="en-GB" sz="2000">
              <a:solidFill>
                <a:schemeClr val="bg1"/>
              </a:solidFill>
              <a:latin typeface="Frutiger LT Light"/>
            </a:endParaRPr>
          </a:p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Making</a:t>
            </a:r>
          </a:p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 </a:t>
            </a:r>
          </a:p>
          <a:p>
            <a:r>
              <a:rPr lang="en-GB" sz="2000">
                <a:solidFill>
                  <a:schemeClr val="bg1"/>
                </a:solidFill>
                <a:latin typeface="Frutiger LT Light"/>
              </a:rPr>
              <a:t>Conclusion</a:t>
            </a:r>
          </a:p>
        </p:txBody>
      </p:sp>
      <p:pic>
        <p:nvPicPr>
          <p:cNvPr id="4" name="Picture 3" descr="A child looking at a piece of art&#10;&#10;Description automatically generated">
            <a:extLst>
              <a:ext uri="{FF2B5EF4-FFF2-40B4-BE49-F238E27FC236}">
                <a16:creationId xmlns:a16="http://schemas.microsoft.com/office/drawing/2014/main" id="{01242C1B-3877-CBF8-7517-75C5672B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0"/>
          <a:stretch/>
        </p:blipFill>
        <p:spPr>
          <a:xfrm>
            <a:off x="1073455" y="1681431"/>
            <a:ext cx="4602192" cy="3904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A1A51-E3A0-63FA-352B-B54742F39E4C}"/>
              </a:ext>
            </a:extLst>
          </p:cNvPr>
          <p:cNvSpPr txBox="1"/>
          <p:nvPr/>
        </p:nvSpPr>
        <p:spPr>
          <a:xfrm>
            <a:off x="6349975" y="6032768"/>
            <a:ext cx="5399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Child looking at the 2020 </a:t>
            </a:r>
            <a:r>
              <a:rPr lang="en-US" sz="1050" i="1">
                <a:solidFill>
                  <a:schemeClr val="bg1"/>
                </a:solidFill>
                <a:latin typeface="Frutiger LT Pro 45 Light" panose="020B0403030504020204" pitchFamily="34" charset="77"/>
              </a:rPr>
              <a:t>Take One Picture </a:t>
            </a:r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exhibition, © National Gallery, London</a:t>
            </a:r>
          </a:p>
        </p:txBody>
      </p:sp>
    </p:spTree>
    <p:extLst>
      <p:ext uri="{BB962C8B-B14F-4D97-AF65-F5344CB8AC3E}">
        <p14:creationId xmlns:p14="http://schemas.microsoft.com/office/powerpoint/2010/main" val="118567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7A5FF-F2AE-1955-C3CC-6B8761726152}"/>
              </a:ext>
            </a:extLst>
          </p:cNvPr>
          <p:cNvSpPr txBox="1"/>
          <p:nvPr/>
        </p:nvSpPr>
        <p:spPr>
          <a:xfrm>
            <a:off x="6399887" y="703415"/>
            <a:ext cx="46693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effectLst/>
                <a:latin typeface="Frutiger LT Light"/>
              </a:rPr>
              <a:t>Take One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6EFF8-4DD4-34D4-BAF3-052E977D84A1}"/>
              </a:ext>
            </a:extLst>
          </p:cNvPr>
          <p:cNvSpPr txBox="1"/>
          <p:nvPr/>
        </p:nvSpPr>
        <p:spPr>
          <a:xfrm>
            <a:off x="6261645" y="1376310"/>
            <a:ext cx="557586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The Gallery’s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national programme for primary schools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. It aims to put art at the centre of children’s learning across the curriculum, inspiring a lifelong connection with artists’ work, museums and galleries.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Each year, children across the UK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focus on one painting 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from the collection and respond with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creative, cross-curricular projects.</a:t>
            </a:r>
          </a:p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Schools can choose to submit their project for inclusion in an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annual celebration. </a:t>
            </a:r>
            <a:endParaRPr lang="en-GB" sz="1600">
              <a:solidFill>
                <a:schemeClr val="bg1"/>
              </a:solidFill>
              <a:latin typeface="Frutiger LT Ligh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C4E272-CE40-D026-9AB2-D0D31FB4E0A8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B3BD8-F1B7-58C5-D8A0-E7792582C5BA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3272E-F0B7-2640-B74B-BECBEB910930}"/>
              </a:ext>
            </a:extLst>
          </p:cNvPr>
          <p:cNvSpPr txBox="1"/>
          <p:nvPr/>
        </p:nvSpPr>
        <p:spPr>
          <a:xfrm>
            <a:off x="6349975" y="6032768"/>
            <a:ext cx="5399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Child presenting at the 2023 </a:t>
            </a:r>
            <a:r>
              <a:rPr lang="en-US" sz="1050" i="1">
                <a:solidFill>
                  <a:schemeClr val="bg1"/>
                </a:solidFill>
                <a:latin typeface="Frutiger LT Pro 45 Light" panose="020B0403030504020204" pitchFamily="34" charset="77"/>
              </a:rPr>
              <a:t>Take One Picture </a:t>
            </a:r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exhibition, © National Gallery, London</a:t>
            </a:r>
          </a:p>
        </p:txBody>
      </p:sp>
      <p:pic>
        <p:nvPicPr>
          <p:cNvPr id="3" name="Picture 2" descr="A group of children on a stage&#10;&#10;Description automatically generated">
            <a:extLst>
              <a:ext uri="{FF2B5EF4-FFF2-40B4-BE49-F238E27FC236}">
                <a16:creationId xmlns:a16="http://schemas.microsoft.com/office/drawing/2014/main" id="{FB11D37E-D681-63F5-0D72-8BF1D8E2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26" y="801403"/>
            <a:ext cx="4128720" cy="4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BE308091-24FB-F248-8FD3-956B57CF84E1}"/>
              </a:ext>
            </a:extLst>
          </p:cNvPr>
          <p:cNvSpPr/>
          <p:nvPr/>
        </p:nvSpPr>
        <p:spPr bwMode="auto">
          <a:xfrm rot="16200000" flipH="1">
            <a:off x="3228619" y="2320846"/>
            <a:ext cx="211138" cy="27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900">
              <a:solidFill>
                <a:srgbClr val="006FAA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489569F0-861E-064C-9512-33D8FC561F6E}"/>
              </a:ext>
            </a:extLst>
          </p:cNvPr>
          <p:cNvSpPr/>
          <p:nvPr/>
        </p:nvSpPr>
        <p:spPr bwMode="auto">
          <a:xfrm rot="5400000">
            <a:off x="8707647" y="2320900"/>
            <a:ext cx="211164" cy="27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9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CB03C-0CE4-2A44-A9D1-129D09C3083C}"/>
              </a:ext>
            </a:extLst>
          </p:cNvPr>
          <p:cNvSpPr/>
          <p:nvPr/>
        </p:nvSpPr>
        <p:spPr bwMode="auto">
          <a:xfrm>
            <a:off x="4722671" y="3565277"/>
            <a:ext cx="2700000" cy="211138"/>
          </a:xfrm>
          <a:prstGeom prst="rect">
            <a:avLst/>
          </a:prstGeom>
          <a:solidFill>
            <a:srgbClr val="FFF155"/>
          </a:solidFill>
          <a:ln>
            <a:solidFill>
              <a:srgbClr val="FFF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900">
              <a:solidFill>
                <a:srgbClr val="FFF155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5EE0A0-9223-9047-AEB1-3110749B7B10}"/>
              </a:ext>
            </a:extLst>
          </p:cNvPr>
          <p:cNvSpPr/>
          <p:nvPr/>
        </p:nvSpPr>
        <p:spPr>
          <a:xfrm>
            <a:off x="2835804" y="1719660"/>
            <a:ext cx="1033463" cy="105171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4217">
              <a:defRPr/>
            </a:pPr>
            <a:endParaRPr lang="en-US" sz="9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910AD9-677B-4C4D-9506-EAC75AF3BC2B}"/>
              </a:ext>
            </a:extLst>
          </p:cNvPr>
          <p:cNvCxnSpPr/>
          <p:nvPr/>
        </p:nvCxnSpPr>
        <p:spPr>
          <a:xfrm flipV="1">
            <a:off x="3352535" y="2866628"/>
            <a:ext cx="0" cy="42941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734">
            <a:extLst>
              <a:ext uri="{FF2B5EF4-FFF2-40B4-BE49-F238E27FC236}">
                <a16:creationId xmlns:a16="http://schemas.microsoft.com/office/drawing/2014/main" id="{BD2FEF19-21D6-294A-BE71-B16451B583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4648" y="3342660"/>
            <a:ext cx="224422" cy="300703"/>
          </a:xfrm>
          <a:custGeom>
            <a:avLst/>
            <a:gdLst>
              <a:gd name="T0" fmla="*/ 55929 w 263"/>
              <a:gd name="T1" fmla="*/ 450250 h 354"/>
              <a:gd name="T2" fmla="*/ 55929 w 263"/>
              <a:gd name="T3" fmla="*/ 450250 h 354"/>
              <a:gd name="T4" fmla="*/ 325168 w 263"/>
              <a:gd name="T5" fmla="*/ 256177 h 354"/>
              <a:gd name="T6" fmla="*/ 340776 w 263"/>
              <a:gd name="T7" fmla="*/ 230300 h 354"/>
              <a:gd name="T8" fmla="*/ 325168 w 263"/>
              <a:gd name="T9" fmla="*/ 200542 h 354"/>
              <a:gd name="T10" fmla="*/ 55929 w 263"/>
              <a:gd name="T11" fmla="*/ 6469 h 354"/>
              <a:gd name="T12" fmla="*/ 18209 w 263"/>
              <a:gd name="T13" fmla="*/ 6469 h 354"/>
              <a:gd name="T14" fmla="*/ 0 w 263"/>
              <a:gd name="T15" fmla="*/ 36227 h 354"/>
              <a:gd name="T16" fmla="*/ 0 w 263"/>
              <a:gd name="T17" fmla="*/ 419198 h 354"/>
              <a:gd name="T18" fmla="*/ 18209 w 263"/>
              <a:gd name="T19" fmla="*/ 452838 h 354"/>
              <a:gd name="T20" fmla="*/ 55929 w 263"/>
              <a:gd name="T21" fmla="*/ 450250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2" name="Freeform 734">
            <a:extLst>
              <a:ext uri="{FF2B5EF4-FFF2-40B4-BE49-F238E27FC236}">
                <a16:creationId xmlns:a16="http://schemas.microsoft.com/office/drawing/2014/main" id="{BD2FEF19-21D6-294A-BE71-B16451B583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07120" y="3342660"/>
            <a:ext cx="224422" cy="300703"/>
          </a:xfrm>
          <a:custGeom>
            <a:avLst/>
            <a:gdLst>
              <a:gd name="T0" fmla="*/ 55929 w 263"/>
              <a:gd name="T1" fmla="*/ 450250 h 354"/>
              <a:gd name="T2" fmla="*/ 55929 w 263"/>
              <a:gd name="T3" fmla="*/ 450250 h 354"/>
              <a:gd name="T4" fmla="*/ 325168 w 263"/>
              <a:gd name="T5" fmla="*/ 256177 h 354"/>
              <a:gd name="T6" fmla="*/ 340776 w 263"/>
              <a:gd name="T7" fmla="*/ 230300 h 354"/>
              <a:gd name="T8" fmla="*/ 325168 w 263"/>
              <a:gd name="T9" fmla="*/ 200542 h 354"/>
              <a:gd name="T10" fmla="*/ 55929 w 263"/>
              <a:gd name="T11" fmla="*/ 6469 h 354"/>
              <a:gd name="T12" fmla="*/ 18209 w 263"/>
              <a:gd name="T13" fmla="*/ 6469 h 354"/>
              <a:gd name="T14" fmla="*/ 0 w 263"/>
              <a:gd name="T15" fmla="*/ 36227 h 354"/>
              <a:gd name="T16" fmla="*/ 0 w 263"/>
              <a:gd name="T17" fmla="*/ 419198 h 354"/>
              <a:gd name="T18" fmla="*/ 18209 w 263"/>
              <a:gd name="T19" fmla="*/ 452838 h 354"/>
              <a:gd name="T20" fmla="*/ 55929 w 263"/>
              <a:gd name="T21" fmla="*/ 450250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/>
            <a:endParaRPr lang="en-US" sz="900">
              <a:solidFill>
                <a:schemeClr val="lt1"/>
              </a:solidFill>
              <a:latin typeface="Montserrat Light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5EE0A0-9223-9047-AEB1-3110749B7B10}"/>
              </a:ext>
            </a:extLst>
          </p:cNvPr>
          <p:cNvSpPr/>
          <p:nvPr/>
        </p:nvSpPr>
        <p:spPr>
          <a:xfrm>
            <a:off x="8295717" y="1719660"/>
            <a:ext cx="1033463" cy="105171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4217">
              <a:defRPr/>
            </a:pPr>
            <a:endParaRPr lang="en-US" sz="9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910AD9-677B-4C4D-9506-EAC75AF3BC2B}"/>
              </a:ext>
            </a:extLst>
          </p:cNvPr>
          <p:cNvCxnSpPr/>
          <p:nvPr/>
        </p:nvCxnSpPr>
        <p:spPr>
          <a:xfrm flipV="1">
            <a:off x="8812448" y="2866628"/>
            <a:ext cx="0" cy="42941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68F1401-1D75-5E4A-93CB-02320CFCB238}"/>
              </a:ext>
            </a:extLst>
          </p:cNvPr>
          <p:cNvSpPr/>
          <p:nvPr/>
        </p:nvSpPr>
        <p:spPr>
          <a:xfrm>
            <a:off x="5555940" y="4668405"/>
            <a:ext cx="1033463" cy="1051719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4217">
              <a:defRPr/>
            </a:pPr>
            <a:endParaRPr lang="en-US" sz="9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29715-700B-3C4F-8878-C8A6B92B71A8}"/>
              </a:ext>
            </a:extLst>
          </p:cNvPr>
          <p:cNvCxnSpPr/>
          <p:nvPr/>
        </p:nvCxnSpPr>
        <p:spPr>
          <a:xfrm flipV="1">
            <a:off x="6072671" y="4131036"/>
            <a:ext cx="0" cy="42941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734">
            <a:extLst>
              <a:ext uri="{FF2B5EF4-FFF2-40B4-BE49-F238E27FC236}">
                <a16:creationId xmlns:a16="http://schemas.microsoft.com/office/drawing/2014/main" id="{BD2FEF19-21D6-294A-BE71-B16451B583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61018" y="3704509"/>
            <a:ext cx="224422" cy="300703"/>
          </a:xfrm>
          <a:custGeom>
            <a:avLst/>
            <a:gdLst>
              <a:gd name="T0" fmla="*/ 55929 w 263"/>
              <a:gd name="T1" fmla="*/ 450250 h 354"/>
              <a:gd name="T2" fmla="*/ 55929 w 263"/>
              <a:gd name="T3" fmla="*/ 450250 h 354"/>
              <a:gd name="T4" fmla="*/ 325168 w 263"/>
              <a:gd name="T5" fmla="*/ 256177 h 354"/>
              <a:gd name="T6" fmla="*/ 340776 w 263"/>
              <a:gd name="T7" fmla="*/ 230300 h 354"/>
              <a:gd name="T8" fmla="*/ 325168 w 263"/>
              <a:gd name="T9" fmla="*/ 200542 h 354"/>
              <a:gd name="T10" fmla="*/ 55929 w 263"/>
              <a:gd name="T11" fmla="*/ 6469 h 354"/>
              <a:gd name="T12" fmla="*/ 18209 w 263"/>
              <a:gd name="T13" fmla="*/ 6469 h 354"/>
              <a:gd name="T14" fmla="*/ 0 w 263"/>
              <a:gd name="T15" fmla="*/ 36227 h 354"/>
              <a:gd name="T16" fmla="*/ 0 w 263"/>
              <a:gd name="T17" fmla="*/ 419198 h 354"/>
              <a:gd name="T18" fmla="*/ 18209 w 263"/>
              <a:gd name="T19" fmla="*/ 452838 h 354"/>
              <a:gd name="T20" fmla="*/ 55929 w 263"/>
              <a:gd name="T21" fmla="*/ 450250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FFF155"/>
          </a:solidFill>
          <a:ln>
            <a:solidFill>
              <a:srgbClr val="FFF155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>
              <a:solidFill>
                <a:srgbClr val="FFF155"/>
              </a:solidFill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0559C806-4FFA-8645-8040-DBEA1C8A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187" y="3967071"/>
            <a:ext cx="2700001" cy="9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Each cycle starts with a </a:t>
            </a:r>
            <a:r>
              <a:rPr lang="en-GB" sz="1400" b="1">
                <a:solidFill>
                  <a:srgbClr val="FFF155"/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teacher training</a:t>
            </a:r>
            <a:r>
              <a:rPr lang="en-GB" sz="1400" b="1">
                <a:solidFill>
                  <a:schemeClr val="bg1">
                    <a:lumMod val="95000"/>
                  </a:schemeClr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focused on the chosen painting and using visual resources to inspire cross-curricular learning. 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0559C806-4FFA-8645-8040-DBEA1C8A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999" y="1732217"/>
            <a:ext cx="2700001" cy="9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Back at school, teachers introduce the painting to their students and  work on a </a:t>
            </a:r>
            <a:r>
              <a:rPr lang="en-GB" sz="1400" b="1">
                <a:solidFill>
                  <a:srgbClr val="FFF155"/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child-led investigation, </a:t>
            </a:r>
            <a:r>
              <a:rPr lang="en-GB" sz="1400">
                <a:solidFill>
                  <a:schemeClr val="bg1">
                    <a:lumMod val="95000"/>
                  </a:schemeClr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culminating in a creative response. 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0559C806-4FFA-8645-8040-DBEA1C8A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448" y="3970920"/>
            <a:ext cx="2700001" cy="6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GB" sz="1400">
                <a:solidFill>
                  <a:schemeClr val="bg1"/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 b="1">
                <a:solidFill>
                  <a:srgbClr val="FFF155"/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annual celebration </a:t>
            </a:r>
            <a:r>
              <a:rPr lang="en-GB" sz="1400">
                <a:solidFill>
                  <a:schemeClr val="bg1"/>
                </a:solidFill>
                <a:latin typeface="Frutiger LT Light"/>
                <a:ea typeface="Calibri" panose="020F0502020204030204" pitchFamily="34" charset="0"/>
                <a:cs typeface="Times New Roman" panose="02020603050405020304" pitchFamily="18" charset="0"/>
              </a:rPr>
              <a:t>displays a selection of the children’s projects, showcasing their creativity.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B898D-60ED-19B6-2B8C-66A759D17EDB}"/>
              </a:ext>
            </a:extLst>
          </p:cNvPr>
          <p:cNvSpPr txBox="1"/>
          <p:nvPr/>
        </p:nvSpPr>
        <p:spPr>
          <a:xfrm>
            <a:off x="3738017" y="398343"/>
            <a:ext cx="46693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600">
                <a:solidFill>
                  <a:srgbClr val="FFF155"/>
                </a:solidFill>
                <a:effectLst/>
                <a:latin typeface="Frutiger LT Light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1183027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7A5FF-F2AE-1955-C3CC-6B8761726152}"/>
              </a:ext>
            </a:extLst>
          </p:cNvPr>
          <p:cNvSpPr txBox="1"/>
          <p:nvPr/>
        </p:nvSpPr>
        <p:spPr>
          <a:xfrm>
            <a:off x="6467004" y="943857"/>
            <a:ext cx="520013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latin typeface="Frutiger LT Light"/>
              </a:rPr>
              <a:t>Aims and benefits</a:t>
            </a:r>
            <a:endParaRPr lang="en-GB" sz="4600">
              <a:solidFill>
                <a:srgbClr val="FFF155"/>
              </a:solidFill>
              <a:effectLst/>
              <a:latin typeface="Frutiger LT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6EFF8-4DD4-34D4-BAF3-052E977D84A1}"/>
              </a:ext>
            </a:extLst>
          </p:cNvPr>
          <p:cNvSpPr txBox="1"/>
          <p:nvPr/>
        </p:nvSpPr>
        <p:spPr>
          <a:xfrm>
            <a:off x="6232947" y="1343966"/>
            <a:ext cx="490336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Promote the arts and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visual literacy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 within a broad and rich curriculum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Put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children’s leadership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 and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creativity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 at the heart of their learning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Build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cultural capital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 with memory-making arts and heritage experiences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Provide a stimulus for building and connecting to the wider school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community</a:t>
            </a:r>
          </a:p>
          <a:p>
            <a:endParaRPr lang="en-GB" sz="1600">
              <a:solidFill>
                <a:schemeClr val="bg1"/>
              </a:solidFill>
              <a:latin typeface="Frutiger LT Ligh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>
                <a:solidFill>
                  <a:schemeClr val="bg1"/>
                </a:solidFill>
                <a:latin typeface="Frutiger LT Light"/>
              </a:rPr>
              <a:t>Raise students’ </a:t>
            </a:r>
            <a:r>
              <a:rPr lang="en-GB" sz="1600">
                <a:solidFill>
                  <a:srgbClr val="FFF155"/>
                </a:solidFill>
                <a:latin typeface="Frutiger LT Light"/>
              </a:rPr>
              <a:t>confidence</a:t>
            </a:r>
            <a:r>
              <a:rPr lang="en-GB" sz="1600">
                <a:solidFill>
                  <a:schemeClr val="bg1"/>
                </a:solidFill>
                <a:latin typeface="Frutiger LT Light"/>
              </a:rPr>
              <a:t> and provide a platform for celebrating their 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C4E272-CE40-D026-9AB2-D0D31FB4E0A8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B3BD8-F1B7-58C5-D8A0-E7792582C5BA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  <p:pic>
        <p:nvPicPr>
          <p:cNvPr id="7" name="Picture 6" descr="A couple of young girls standing at a podium&#10;&#10;Description automatically generated">
            <a:extLst>
              <a:ext uri="{FF2B5EF4-FFF2-40B4-BE49-F238E27FC236}">
                <a16:creationId xmlns:a16="http://schemas.microsoft.com/office/drawing/2014/main" id="{ACDEFEF7-147F-6AA5-084A-07B27AB9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882622"/>
            <a:ext cx="5088081" cy="3392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22BD43-52A4-7C2C-13FE-8DCC369C0A0F}"/>
              </a:ext>
            </a:extLst>
          </p:cNvPr>
          <p:cNvSpPr txBox="1"/>
          <p:nvPr/>
        </p:nvSpPr>
        <p:spPr>
          <a:xfrm>
            <a:off x="5891645" y="6032768"/>
            <a:ext cx="5399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Children presenting at the 2023 Take One Picture private view, © National Gallery, London</a:t>
            </a:r>
          </a:p>
        </p:txBody>
      </p:sp>
    </p:spTree>
    <p:extLst>
      <p:ext uri="{BB962C8B-B14F-4D97-AF65-F5344CB8AC3E}">
        <p14:creationId xmlns:p14="http://schemas.microsoft.com/office/powerpoint/2010/main" val="400971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rush icon.png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2" y="3429000"/>
            <a:ext cx="452775" cy="478969"/>
          </a:xfrm>
          <a:prstGeom prst="rect">
            <a:avLst/>
          </a:prstGeom>
        </p:spPr>
      </p:pic>
      <p:sp>
        <p:nvSpPr>
          <p:cNvPr id="2" name="Shape 2787">
            <a:extLst>
              <a:ext uri="{FF2B5EF4-FFF2-40B4-BE49-F238E27FC236}">
                <a16:creationId xmlns:a16="http://schemas.microsoft.com/office/drawing/2014/main" id="{AC80589E-EF90-FE40-DA23-ADE788830EE8}"/>
              </a:ext>
            </a:extLst>
          </p:cNvPr>
          <p:cNvSpPr/>
          <p:nvPr/>
        </p:nvSpPr>
        <p:spPr>
          <a:xfrm>
            <a:off x="1178128" y="5187313"/>
            <a:ext cx="558309" cy="55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Shape 2638">
            <a:extLst>
              <a:ext uri="{FF2B5EF4-FFF2-40B4-BE49-F238E27FC236}">
                <a16:creationId xmlns:a16="http://schemas.microsoft.com/office/drawing/2014/main" id="{C116EAE9-10A3-BF15-0CFD-2FA50E287802}"/>
              </a:ext>
            </a:extLst>
          </p:cNvPr>
          <p:cNvSpPr/>
          <p:nvPr/>
        </p:nvSpPr>
        <p:spPr>
          <a:xfrm>
            <a:off x="1177974" y="4256036"/>
            <a:ext cx="558463" cy="558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90BE0-222F-3F03-94C1-B2B81159376E}"/>
              </a:ext>
            </a:extLst>
          </p:cNvPr>
          <p:cNvSpPr txBox="1"/>
          <p:nvPr/>
        </p:nvSpPr>
        <p:spPr>
          <a:xfrm>
            <a:off x="1988816" y="1871162"/>
            <a:ext cx="8466747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defTabSz="914217">
              <a:defRPr/>
            </a:pPr>
            <a:r>
              <a:rPr lang="en-GB" sz="1600">
                <a:solidFill>
                  <a:schemeClr val="bg1"/>
                </a:solidFill>
                <a:latin typeface="Frutiger LT Light" panose="02000503000000000000"/>
                <a:cs typeface="Montserrat"/>
              </a:rPr>
              <a:t>All teachers agreed that </a:t>
            </a:r>
            <a:r>
              <a:rPr lang="en-GB" sz="1600">
                <a:solidFill>
                  <a:srgbClr val="FFF155"/>
                </a:solidFill>
                <a:latin typeface="Frutiger LT Light" panose="02000503000000000000"/>
                <a:cs typeface="Montserrat"/>
              </a:rPr>
              <a:t>they </a:t>
            </a:r>
            <a:r>
              <a:rPr lang="en-GB" sz="1600">
                <a:solidFill>
                  <a:srgbClr val="FFF155"/>
                </a:solidFill>
                <a:latin typeface="Frutiger LT Light" panose="02000503000000000000"/>
              </a:rPr>
              <a:t>accessed</a:t>
            </a:r>
            <a:r>
              <a:rPr lang="en-GB" sz="1600">
                <a:solidFill>
                  <a:srgbClr val="FFF155"/>
                </a:solidFill>
                <a:latin typeface="Frutiger LT Light" panose="02000503000000000000"/>
                <a:cs typeface="Montserrat"/>
              </a:rPr>
              <a:t> high-quality CPD</a:t>
            </a:r>
          </a:p>
          <a:p>
            <a:pPr marL="0" lvl="1" defTabSz="914217">
              <a:defRPr/>
            </a:pPr>
            <a:endParaRPr lang="en-GB" sz="1600" b="1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600" b="1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r>
              <a:rPr lang="en-GB" sz="1600">
                <a:solidFill>
                  <a:schemeClr val="bg1"/>
                </a:solidFill>
                <a:latin typeface="Frutiger LT Light" panose="02000503000000000000"/>
                <a:cs typeface="Montserrat"/>
              </a:rPr>
              <a:t>90% said that taking part </a:t>
            </a:r>
            <a:r>
              <a:rPr lang="en-GB" sz="1600">
                <a:solidFill>
                  <a:srgbClr val="FFF155"/>
                </a:solidFill>
                <a:latin typeface="Frutiger LT Light" panose="02000503000000000000"/>
                <a:cs typeface="Montserrat"/>
              </a:rPr>
              <a:t>increased their knowledge, understanding and confidence</a:t>
            </a:r>
            <a:endParaRPr lang="en-GB" sz="1600" b="1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r>
              <a:rPr lang="en-GB" sz="1600">
                <a:solidFill>
                  <a:schemeClr val="bg1"/>
                </a:solidFill>
                <a:latin typeface="Frutiger LT Light" panose="02000503000000000000"/>
                <a:cs typeface="Montserrat"/>
              </a:rPr>
              <a:t>to teach the art and design curriculum</a:t>
            </a:r>
          </a:p>
          <a:p>
            <a:pPr marL="0" lvl="1" defTabSz="914217">
              <a:defRPr/>
            </a:pPr>
            <a:endParaRPr lang="en-GB" sz="1600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600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Pupils' ability to use </a:t>
            </a:r>
            <a:r>
              <a:rPr lang="en-GB" sz="1600" i="0">
                <a:solidFill>
                  <a:srgbClr val="FFF155"/>
                </a:solidFill>
                <a:effectLst/>
                <a:latin typeface="Frutiger LT Light" panose="02000503000000000000"/>
              </a:rPr>
              <a:t>technical art skills</a:t>
            </a:r>
            <a:r>
              <a:rPr lang="en-GB" sz="1600" b="1" i="0">
                <a:solidFill>
                  <a:srgbClr val="FFF155"/>
                </a:solidFill>
                <a:effectLst/>
                <a:latin typeface="Frutiger LT Light" panose="02000503000000000000"/>
              </a:rPr>
              <a:t> </a:t>
            </a: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to improve their work increased from 55 to 100%</a:t>
            </a:r>
          </a:p>
          <a:p>
            <a:pPr marL="0" lvl="1" defTabSz="914217">
              <a:defRPr/>
            </a:pPr>
            <a:endParaRPr lang="en-GB" sz="1600" b="0" i="0">
              <a:solidFill>
                <a:schemeClr val="bg1"/>
              </a:solidFill>
              <a:effectLst/>
              <a:latin typeface="Frutiger LT Light" panose="02000503000000000000"/>
            </a:endParaRPr>
          </a:p>
          <a:p>
            <a:pPr marL="0" lvl="1" defTabSz="914217">
              <a:defRPr/>
            </a:pPr>
            <a:endParaRPr lang="en-GB" sz="1600" b="0" i="0">
              <a:solidFill>
                <a:schemeClr val="bg1"/>
              </a:solidFill>
              <a:effectLst/>
              <a:latin typeface="Frutiger LT Light" panose="02000503000000000000"/>
            </a:endParaRPr>
          </a:p>
          <a:p>
            <a:pPr marL="0" lvl="1" defTabSz="914217">
              <a:defRPr/>
            </a:pP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The number of pupils using </a:t>
            </a:r>
            <a:r>
              <a:rPr lang="en-GB" sz="1600" i="0">
                <a:solidFill>
                  <a:srgbClr val="FFF155"/>
                </a:solidFill>
                <a:effectLst/>
                <a:latin typeface="Frutiger LT Light" panose="02000503000000000000"/>
              </a:rPr>
              <a:t>'rich tier-3 vocabulary'</a:t>
            </a:r>
            <a:r>
              <a:rPr lang="en-GB" sz="1600" b="1" i="0">
                <a:solidFill>
                  <a:srgbClr val="FFF155"/>
                </a:solidFill>
                <a:effectLst/>
                <a:latin typeface="Frutiger LT Light" panose="02000503000000000000"/>
              </a:rPr>
              <a:t> </a:t>
            </a: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in response to a painting increased from 5 to 32%</a:t>
            </a:r>
          </a:p>
          <a:p>
            <a:pPr marL="0" lvl="1" defTabSz="914217">
              <a:defRPr/>
            </a:pPr>
            <a:endParaRPr lang="en-GB" sz="1600">
              <a:solidFill>
                <a:schemeClr val="bg1"/>
              </a:solidFill>
              <a:latin typeface="Frutiger LT Light" panose="02000503000000000000"/>
            </a:endParaRPr>
          </a:p>
          <a:p>
            <a:pPr marL="0" lvl="1" defTabSz="914217">
              <a:defRPr/>
            </a:pPr>
            <a:endParaRPr lang="en-GB" sz="1600">
              <a:solidFill>
                <a:schemeClr val="bg1"/>
              </a:solidFill>
              <a:latin typeface="Frutiger LT Light" panose="02000503000000000000"/>
            </a:endParaRPr>
          </a:p>
          <a:p>
            <a:pPr marL="0" lvl="1" defTabSz="914217">
              <a:defRPr/>
            </a:pP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Teachers said that their pupils' </a:t>
            </a:r>
            <a:r>
              <a:rPr lang="en-GB" sz="1600" i="0">
                <a:solidFill>
                  <a:srgbClr val="FFF155"/>
                </a:solidFill>
                <a:effectLst/>
                <a:latin typeface="Frutiger LT Light" panose="02000503000000000000"/>
              </a:rPr>
              <a:t>critical thinking</a:t>
            </a:r>
            <a:r>
              <a:rPr lang="en-GB" sz="1600" b="1" i="0">
                <a:solidFill>
                  <a:srgbClr val="FFF155"/>
                </a:solidFill>
                <a:effectLst/>
                <a:latin typeface="Frutiger LT Light" panose="02000503000000000000"/>
              </a:rPr>
              <a:t> </a:t>
            </a: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increased from 28 to 70% and their </a:t>
            </a:r>
            <a:r>
              <a:rPr lang="en-GB" sz="1600" i="0">
                <a:solidFill>
                  <a:srgbClr val="FFF155"/>
                </a:solidFill>
                <a:effectLst/>
                <a:latin typeface="Frutiger LT Light" panose="02000503000000000000"/>
              </a:rPr>
              <a:t>creativity</a:t>
            </a:r>
            <a:r>
              <a:rPr lang="en-GB" sz="1600" b="0" i="0">
                <a:solidFill>
                  <a:schemeClr val="bg1"/>
                </a:solidFill>
                <a:effectLst/>
                <a:latin typeface="Frutiger LT Light" panose="02000503000000000000"/>
              </a:rPr>
              <a:t> from 44 to 88%</a:t>
            </a:r>
            <a:endParaRPr lang="en-GB" sz="1600">
              <a:solidFill>
                <a:schemeClr val="bg1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800" b="0" i="0">
              <a:solidFill>
                <a:srgbClr val="4A4A4A"/>
              </a:solidFill>
              <a:effectLst/>
              <a:latin typeface="Frutiger LT Light" panose="02000503000000000000"/>
            </a:endParaRPr>
          </a:p>
          <a:p>
            <a:pPr marL="0" lvl="1" defTabSz="914217">
              <a:defRPr/>
            </a:pPr>
            <a:endParaRPr lang="en-GB" sz="1800" b="0" i="0">
              <a:solidFill>
                <a:srgbClr val="4A4A4A"/>
              </a:solidFill>
              <a:effectLst/>
              <a:latin typeface="Frutiger LT Light" panose="02000503000000000000"/>
            </a:endParaRPr>
          </a:p>
          <a:p>
            <a:pPr marL="0" lvl="1" defTabSz="914217">
              <a:defRPr/>
            </a:pPr>
            <a:endParaRPr lang="en-GB" sz="1700"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700" b="1">
              <a:solidFill>
                <a:srgbClr val="0F9BA5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700" b="1">
              <a:solidFill>
                <a:srgbClr val="0F9BA5"/>
              </a:solidFill>
              <a:latin typeface="Frutiger LT Light" panose="02000503000000000000"/>
              <a:cs typeface="Montserrat"/>
            </a:endParaRPr>
          </a:p>
          <a:p>
            <a:pPr marL="0" lvl="1" defTabSz="914217">
              <a:defRPr/>
            </a:pPr>
            <a:endParaRPr lang="en-GB" sz="1700" b="1">
              <a:solidFill>
                <a:srgbClr val="0F9BA5"/>
              </a:solidFill>
              <a:latin typeface="Frutiger LT Light" panose="02000503000000000000"/>
              <a:cs typeface="Montserrat"/>
            </a:endParaRPr>
          </a:p>
        </p:txBody>
      </p:sp>
      <p:pic>
        <p:nvPicPr>
          <p:cNvPr id="8" name="Picture 7" descr="Community icon.png">
            <a:extLst>
              <a:ext uri="{FF2B5EF4-FFF2-40B4-BE49-F238E27FC236}">
                <a16:creationId xmlns:a16="http://schemas.microsoft.com/office/drawing/2014/main" id="{0E28BA35-6DE0-8F04-C784-FB418FADAE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1" y="1871162"/>
            <a:ext cx="544118" cy="366391"/>
          </a:xfrm>
          <a:prstGeom prst="rect">
            <a:avLst/>
          </a:prstGeom>
        </p:spPr>
      </p:pic>
      <p:sp>
        <p:nvSpPr>
          <p:cNvPr id="15" name="Shape 2775">
            <a:extLst>
              <a:ext uri="{FF2B5EF4-FFF2-40B4-BE49-F238E27FC236}">
                <a16:creationId xmlns:a16="http://schemas.microsoft.com/office/drawing/2014/main" id="{BA7ED04B-5302-DABA-22F6-39702DDCBB85}"/>
              </a:ext>
            </a:extLst>
          </p:cNvPr>
          <p:cNvSpPr/>
          <p:nvPr/>
        </p:nvSpPr>
        <p:spPr>
          <a:xfrm>
            <a:off x="1238411" y="2658294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8ACBD-414F-7163-1170-13589E661144}"/>
              </a:ext>
            </a:extLst>
          </p:cNvPr>
          <p:cNvSpPr txBox="1"/>
          <p:nvPr/>
        </p:nvSpPr>
        <p:spPr>
          <a:xfrm>
            <a:off x="1218135" y="266942"/>
            <a:ext cx="70830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latin typeface="Frutiger LT Light" panose="02000503000000000000"/>
              </a:rPr>
              <a:t>Research Findings</a:t>
            </a:r>
            <a:endParaRPr lang="en-GB" sz="4600">
              <a:solidFill>
                <a:srgbClr val="FFF155"/>
              </a:solidFill>
              <a:effectLst/>
              <a:latin typeface="Frutiger LT Light" panose="02000503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E4B23-5E9A-3011-3146-7E40D345B6C4}"/>
              </a:ext>
            </a:extLst>
          </p:cNvPr>
          <p:cNvSpPr txBox="1"/>
          <p:nvPr/>
        </p:nvSpPr>
        <p:spPr>
          <a:xfrm>
            <a:off x="1221288" y="941505"/>
            <a:ext cx="826555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Frutiger LT Light" panose="02000503000000000000"/>
              </a:rPr>
              <a:t>Northampton Primary Academy Trust and Northampton University 2019 – 2022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B440D4-05DF-E605-217A-9C62A37FB312}"/>
              </a:ext>
            </a:extLst>
          </p:cNvPr>
          <p:cNvCxnSpPr/>
          <p:nvPr/>
        </p:nvCxnSpPr>
        <p:spPr>
          <a:xfrm>
            <a:off x="1055688" y="5963129"/>
            <a:ext cx="1008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6CF809-E491-F12E-E878-FFEEA16B6A94}"/>
              </a:ext>
            </a:extLst>
          </p:cNvPr>
          <p:cNvSpPr txBox="1"/>
          <p:nvPr/>
        </p:nvSpPr>
        <p:spPr>
          <a:xfrm>
            <a:off x="976572" y="6032768"/>
            <a:ext cx="3808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Frutiger LT Pro 45 Light" panose="020B0403030504020204" pitchFamily="34" charset="77"/>
              </a:rPr>
              <a:t>The National Gallery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0DE35-6115-93AA-FDD6-4AC4DCB8FF4C}"/>
              </a:ext>
            </a:extLst>
          </p:cNvPr>
          <p:cNvSpPr txBox="1"/>
          <p:nvPr/>
        </p:nvSpPr>
        <p:spPr>
          <a:xfrm>
            <a:off x="4047077" y="2748854"/>
            <a:ext cx="46693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600">
                <a:solidFill>
                  <a:srgbClr val="FFF155"/>
                </a:solidFill>
                <a:effectLst/>
                <a:latin typeface="Frutiger LT Light" panose="02000503000000000000"/>
              </a:rPr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236317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007A-44FB-4008-B02B-1D60F8AB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007" y="3042702"/>
            <a:ext cx="10057842" cy="780891"/>
          </a:xfrm>
        </p:spPr>
        <p:txBody>
          <a:bodyPr/>
          <a:lstStyle/>
          <a:p>
            <a:r>
              <a:rPr lang="en-GB">
                <a:latin typeface="Frutiger LT Light"/>
              </a:rPr>
              <a:t>We are taking a short break</a:t>
            </a:r>
          </a:p>
        </p:txBody>
      </p:sp>
    </p:spTree>
    <p:extLst>
      <p:ext uri="{BB962C8B-B14F-4D97-AF65-F5344CB8AC3E}">
        <p14:creationId xmlns:p14="http://schemas.microsoft.com/office/powerpoint/2010/main" val="162784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007A-44FB-4008-B02B-1D60F8AB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utiger LT Light"/>
              </a:rPr>
              <a:t>Take One Picture –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54E9C-9618-4D26-8051-129CE78E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>
                <a:latin typeface="Frutiger LT Light" panose="02000503000000000000"/>
              </a:rPr>
              <a:t>Catherine Heath</a:t>
            </a:r>
          </a:p>
        </p:txBody>
      </p:sp>
    </p:spTree>
    <p:extLst>
      <p:ext uri="{BB962C8B-B14F-4D97-AF65-F5344CB8AC3E}">
        <p14:creationId xmlns:p14="http://schemas.microsoft.com/office/powerpoint/2010/main" val="101411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orma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G fonts">
      <a:majorFont>
        <a:latin typeface="Frutiger LT Pro 45 Light"/>
        <a:ea typeface=""/>
        <a:cs typeface=""/>
      </a:majorFont>
      <a:minorFont>
        <a:latin typeface="Frutiger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NG200_June 23" id="{B016428E-962B-8846-ABEC-44F82D668156}" vid="{734EF69B-90FE-DF4E-967E-F328AFDEBA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e3862d-4ab3-4a03-8efa-953007010234" xsi:nil="true"/>
    <lcf76f155ced4ddcb4097134ff3c332f xmlns="10b935dd-2257-43c0-952d-660191f258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58534FE62584B970FF06251A0D0E0" ma:contentTypeVersion="19" ma:contentTypeDescription="Create a new document." ma:contentTypeScope="" ma:versionID="1644dfd37ffa87daf77988969d6e11dc">
  <xsd:schema xmlns:xsd="http://www.w3.org/2001/XMLSchema" xmlns:xs="http://www.w3.org/2001/XMLSchema" xmlns:p="http://schemas.microsoft.com/office/2006/metadata/properties" xmlns:ns2="10b935dd-2257-43c0-952d-660191f258cb" xmlns:ns3="76e3862d-4ab3-4a03-8efa-953007010234" targetNamespace="http://schemas.microsoft.com/office/2006/metadata/properties" ma:root="true" ma:fieldsID="3c7d8cd092e759ff1e4779e216d49e00" ns2:_="" ns3:_="">
    <xsd:import namespace="10b935dd-2257-43c0-952d-660191f258cb"/>
    <xsd:import namespace="76e3862d-4ab3-4a03-8efa-953007010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935dd-2257-43c0-952d-660191f25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2217b1-0778-42a7-9aa0-474129df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3862d-4ab3-4a03-8efa-9530070102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024ee13-c30f-440e-b1aa-17f56b2a0224}" ma:internalName="TaxCatchAll" ma:showField="CatchAllData" ma:web="76e3862d-4ab3-4a03-8efa-9530070102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8CB7B-8BCF-405A-A4D2-867CC71270FC}">
  <ds:schemaRefs>
    <ds:schemaRef ds:uri="http://schemas.microsoft.com/office/2006/metadata/properties"/>
    <ds:schemaRef ds:uri="http://www.w3.org/XML/1998/namespace"/>
    <ds:schemaRef ds:uri="76e3862d-4ab3-4a03-8efa-95300701023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0b935dd-2257-43c0-952d-660191f258c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1D0834-52C4-49E2-86B4-7C567DF04FAD}">
  <ds:schemaRefs>
    <ds:schemaRef ds:uri="10b935dd-2257-43c0-952d-660191f258cb"/>
    <ds:schemaRef ds:uri="76e3862d-4ab3-4a03-8efa-9530070102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ED92E8-D277-4BD2-8989-3E73CC001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129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Frutiger LT Light</vt:lpstr>
      <vt:lpstr>Frutiger LT Pro 45 Light</vt:lpstr>
      <vt:lpstr>Montserrat Light</vt:lpstr>
      <vt:lpstr>Wingdings</vt:lpstr>
      <vt:lpstr>Office Theme</vt:lpstr>
      <vt:lpstr>Information slides</vt:lpstr>
      <vt:lpstr>Take One Picture CPD 2025/6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taking a short break</vt:lpstr>
      <vt:lpstr>Take One Picture – Conclusion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Bird</dc:creator>
  <cp:lastModifiedBy>Catherine Heath</cp:lastModifiedBy>
  <cp:revision>1</cp:revision>
  <dcterms:created xsi:type="dcterms:W3CDTF">2023-08-08T11:11:33Z</dcterms:created>
  <dcterms:modified xsi:type="dcterms:W3CDTF">2025-10-13T14:00:50Z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0x010100B2458534FE62584B970FF06251A0D0E0</vt:lpwstr>
  </property>
  <property fmtid="{D5CDD505-2E9C-101B-9397-08002B2CF9AE}" pid="3" name="MediaServiceImageTags">
    <vt:lpwstr/>
  </property>
</Properties>
</file>