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1"/>
  </p:notesMasterIdLst>
  <p:sldIdLst>
    <p:sldId id="262" r:id="rId3"/>
    <p:sldId id="257" r:id="rId4"/>
    <p:sldId id="258"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ional Gallery" initials="NG" lastIdx="25" clrIdx="0"/>
  <p:cmAuthor id="1" name="Meghan Goodeve" initials="MG" lastIdx="2" clrIdx="1"/>
  <p:cmAuthor id="2" name="Veronique, Dupont"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4D2B"/>
    <a:srgbClr val="591127"/>
    <a:srgbClr val="632225"/>
    <a:srgbClr val="5F2C27"/>
    <a:srgbClr val="0D211A"/>
    <a:srgbClr val="4D0F1C"/>
    <a:srgbClr val="001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57" autoAdjust="0"/>
  </p:normalViewPr>
  <p:slideViewPr>
    <p:cSldViewPr snapToObjects="1" showGuides="1">
      <p:cViewPr>
        <p:scale>
          <a:sx n="103" d="100"/>
          <a:sy n="103" d="100"/>
        </p:scale>
        <p:origin x="-204" y="300"/>
      </p:cViewPr>
      <p:guideLst>
        <p:guide orient="horz" pos="3657"/>
        <p:guide pos="2881"/>
      </p:guideLst>
    </p:cSldViewPr>
  </p:slideViewPr>
  <p:outlineViewPr>
    <p:cViewPr>
      <p:scale>
        <a:sx n="33" d="100"/>
        <a:sy n="33" d="100"/>
      </p:scale>
      <p:origin x="0" y="0"/>
    </p:cViewPr>
  </p:outlineViewPr>
  <p:notesTextViewPr>
    <p:cViewPr>
      <p:scale>
        <a:sx n="100" d="100"/>
        <a:sy n="100" d="100"/>
      </p:scale>
      <p:origin x="0" y="288"/>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2FD1F36E-DDA6-474B-8B4A-81872EB82D20}" type="datetime1">
              <a:rPr lang="en-US"/>
              <a:pPr>
                <a:defRPr/>
              </a:pPr>
              <a:t>12/11/2014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3C71962F-E43B-F945-A8D4-1636CC2505B8}" type="slidenum">
              <a:rPr lang="en-US"/>
              <a:pPr>
                <a:defRPr/>
              </a:pPr>
              <a:t>‹#›</a:t>
            </a:fld>
            <a:endParaRPr lang="en-US"/>
          </a:p>
        </p:txBody>
      </p:sp>
    </p:spTree>
    <p:extLst>
      <p:ext uri="{BB962C8B-B14F-4D97-AF65-F5344CB8AC3E}">
        <p14:creationId xmlns:p14="http://schemas.microsoft.com/office/powerpoint/2010/main" val="303276217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243E08-2A22-744D-9E1B-2B9B2092442E}" type="slidenum">
              <a:rPr lang="en-US" sz="1200"/>
              <a:pPr eaLnBrk="1" hangingPunct="1"/>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smtClean="0">
                <a:solidFill>
                  <a:srgbClr val="7F7F7F"/>
                </a:solidFill>
                <a:latin typeface="Arial" charset="0"/>
                <a:ea typeface="ＭＳ Ｐゴシック" charset="0"/>
                <a:cs typeface="Arial" charset="0"/>
              </a:rPr>
              <a:t>Suggested </a:t>
            </a:r>
            <a:r>
              <a:rPr lang="en-GB" b="1" dirty="0">
                <a:solidFill>
                  <a:srgbClr val="7F7F7F"/>
                </a:solidFill>
                <a:latin typeface="Arial" charset="0"/>
                <a:ea typeface="ＭＳ Ｐゴシック" charset="0"/>
                <a:cs typeface="Arial" charset="0"/>
              </a:rPr>
              <a:t>activities and discussion points </a:t>
            </a:r>
          </a:p>
          <a:p>
            <a:endParaRPr lang="en-GB" dirty="0">
              <a:latin typeface="Calibri" charset="0"/>
              <a:ea typeface="ＭＳ Ｐゴシック" charset="0"/>
              <a:cs typeface="ＭＳ Ｐゴシック" charset="0"/>
            </a:endParaRPr>
          </a:p>
          <a:p>
            <a:pPr marL="171450" indent="-171450">
              <a:buFont typeface="Arial" panose="020B0604020202020204" pitchFamily="34" charset="0"/>
              <a:buChar char="•"/>
            </a:pPr>
            <a:r>
              <a:rPr lang="en-GB" dirty="0">
                <a:latin typeface="Calibri" charset="0"/>
                <a:ea typeface="ＭＳ Ｐゴシック" charset="0"/>
                <a:cs typeface="ＭＳ Ｐゴシック" charset="0"/>
              </a:rPr>
              <a:t>Here we can see Rubens’s wife in a pose that shows off her nudity. Discuss the role of women in painting. </a:t>
            </a:r>
          </a:p>
          <a:p>
            <a:pPr marL="171450" indent="-171450">
              <a:buFont typeface="Arial" panose="020B0604020202020204" pitchFamily="34" charset="0"/>
              <a:buChar char="•"/>
            </a:pPr>
            <a:r>
              <a:rPr lang="en-GB" dirty="0" smtClean="0">
                <a:latin typeface="Calibri" charset="0"/>
                <a:ea typeface="ＭＳ Ｐゴシック" charset="0"/>
                <a:cs typeface="ＭＳ Ｐゴシック" charset="0"/>
              </a:rPr>
              <a:t>In </a:t>
            </a:r>
            <a:r>
              <a:rPr lang="en-GB" dirty="0">
                <a:latin typeface="Calibri" charset="0"/>
                <a:ea typeface="ＭＳ Ｐゴシック" charset="0"/>
                <a:cs typeface="ＭＳ Ｐゴシック" charset="0"/>
              </a:rPr>
              <a:t>the history of </a:t>
            </a:r>
            <a:r>
              <a:rPr lang="en-GB" dirty="0" smtClean="0">
                <a:latin typeface="Calibri" charset="0"/>
                <a:ea typeface="ＭＳ Ｐゴシック" charset="0"/>
                <a:cs typeface="ＭＳ Ｐゴシック" charset="0"/>
              </a:rPr>
              <a:t>art, </a:t>
            </a:r>
            <a:r>
              <a:rPr lang="en-GB" dirty="0">
                <a:latin typeface="Calibri" charset="0"/>
                <a:ea typeface="ＭＳ Ｐゴシック" charset="0"/>
                <a:cs typeface="ＭＳ Ｐゴシック" charset="0"/>
              </a:rPr>
              <a:t>artists have often been </a:t>
            </a:r>
            <a:r>
              <a:rPr lang="en-GB" dirty="0" smtClean="0">
                <a:latin typeface="Calibri" charset="0"/>
                <a:ea typeface="ＭＳ Ｐゴシック" charset="0"/>
                <a:cs typeface="ＭＳ Ｐゴシック" charset="0"/>
              </a:rPr>
              <a:t>male </a:t>
            </a:r>
            <a:r>
              <a:rPr lang="en-GB" dirty="0">
                <a:latin typeface="Calibri" charset="0"/>
                <a:ea typeface="ＭＳ Ｐゴシック" charset="0"/>
                <a:cs typeface="ＭＳ Ｐゴシック" charset="0"/>
              </a:rPr>
              <a:t>and muses female. Can you think of any contemporary artists that </a:t>
            </a:r>
            <a:r>
              <a:rPr lang="en-GB" dirty="0" smtClean="0">
                <a:latin typeface="Calibri" charset="0"/>
                <a:ea typeface="ＭＳ Ｐゴシック" charset="0"/>
                <a:cs typeface="ＭＳ Ｐゴシック" charset="0"/>
              </a:rPr>
              <a:t>subvert this </a:t>
            </a:r>
            <a:r>
              <a:rPr lang="en-GB" dirty="0">
                <a:latin typeface="Calibri" charset="0"/>
                <a:ea typeface="ＭＳ Ｐゴシック" charset="0"/>
                <a:cs typeface="ＭＳ Ｐゴシック" charset="0"/>
              </a:rPr>
              <a:t>tradition? </a:t>
            </a:r>
          </a:p>
          <a:p>
            <a:endParaRPr lang="en-GB" dirty="0">
              <a:latin typeface="Calibri" charset="0"/>
              <a:ea typeface="ＭＳ Ｐゴシック" charset="0"/>
              <a:cs typeface="ＭＳ Ｐゴシック" charset="0"/>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F6384B-2F4C-4941-B95A-979D68052635}" type="slidenum">
              <a:rPr lang="en-US" sz="1200"/>
              <a:pPr eaLnBrk="1" hangingPunct="1"/>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a:solidFill>
                  <a:srgbClr val="7F7F7F"/>
                </a:solidFill>
                <a:latin typeface="Arial" charset="0"/>
                <a:ea typeface="ＭＳ Ｐゴシック" charset="0"/>
                <a:cs typeface="Arial" charset="0"/>
              </a:rPr>
              <a:t>Suggested activities and discussion points </a:t>
            </a:r>
          </a:p>
          <a:p>
            <a:endParaRPr lang="en-GB" b="1" dirty="0">
              <a:solidFill>
                <a:srgbClr val="7F7F7F"/>
              </a:solidFill>
              <a:latin typeface="Arial" charset="0"/>
              <a:ea typeface="ＭＳ Ｐゴシック" charset="0"/>
              <a:cs typeface="Arial" charset="0"/>
            </a:endParaRPr>
          </a:p>
          <a:p>
            <a:r>
              <a:rPr lang="en-GB" dirty="0">
                <a:latin typeface="Calibri" charset="0"/>
                <a:ea typeface="ＭＳ Ｐゴシック" charset="0"/>
                <a:cs typeface="ＭＳ Ｐゴシック" charset="0"/>
              </a:rPr>
              <a:t>Video: </a:t>
            </a:r>
            <a:r>
              <a:rPr lang="en-GB" i="1" dirty="0">
                <a:latin typeface="Calibri" charset="0"/>
                <a:ea typeface="ＭＳ Ｐゴシック" charset="0"/>
                <a:cs typeface="ＭＳ Ｐゴシック" charset="0"/>
              </a:rPr>
              <a:t>Making Purple</a:t>
            </a:r>
          </a:p>
          <a:p>
            <a:endParaRPr lang="en-GB" i="1" dirty="0">
              <a:latin typeface="Calibri" charset="0"/>
              <a:ea typeface="ＭＳ Ｐゴシック" charset="0"/>
              <a:cs typeface="ＭＳ Ｐゴシック" charset="0"/>
            </a:endParaRPr>
          </a:p>
          <a:p>
            <a:pPr marL="171450" indent="-171450">
              <a:buFont typeface="Arial" panose="020B0604020202020204" pitchFamily="34" charset="0"/>
              <a:buChar char="•"/>
            </a:pPr>
            <a:r>
              <a:rPr lang="en-GB" dirty="0">
                <a:latin typeface="Calibri" charset="0"/>
                <a:ea typeface="ＭＳ Ｐゴシック" charset="0"/>
                <a:cs typeface="ＭＳ Ｐゴシック" charset="0"/>
              </a:rPr>
              <a:t>This video shows the making of paints using pigments and binders. </a:t>
            </a:r>
            <a:r>
              <a:rPr lang="en-GB" dirty="0" smtClean="0">
                <a:latin typeface="Calibri" charset="0"/>
                <a:ea typeface="ＭＳ Ｐゴシック" charset="0"/>
                <a:cs typeface="ＭＳ Ｐゴシック" charset="0"/>
              </a:rPr>
              <a:t>Experiment with </a:t>
            </a:r>
            <a:r>
              <a:rPr lang="en-GB" dirty="0">
                <a:latin typeface="Calibri" charset="0"/>
                <a:ea typeface="ＭＳ Ｐゴシック" charset="0"/>
                <a:cs typeface="ＭＳ Ｐゴシック" charset="0"/>
              </a:rPr>
              <a:t>making your own </a:t>
            </a:r>
            <a:r>
              <a:rPr lang="en-GB" dirty="0" smtClean="0">
                <a:latin typeface="Calibri" charset="0"/>
                <a:ea typeface="ＭＳ Ｐゴシック" charset="0"/>
                <a:cs typeface="ＭＳ Ｐゴシック" charset="0"/>
              </a:rPr>
              <a:t>pigments.</a:t>
            </a:r>
            <a:r>
              <a:rPr lang="en-GB" baseline="0" dirty="0" smtClean="0">
                <a:latin typeface="Calibri" charset="0"/>
                <a:ea typeface="ＭＳ Ｐゴシック" charset="0"/>
                <a:cs typeface="ＭＳ Ｐゴシック" charset="0"/>
              </a:rPr>
              <a:t> </a:t>
            </a:r>
            <a:r>
              <a:rPr lang="en-GB" dirty="0" smtClean="0">
                <a:latin typeface="Calibri" charset="0"/>
                <a:ea typeface="ＭＳ Ｐゴシック" charset="0"/>
                <a:cs typeface="ＭＳ Ｐゴシック" charset="0"/>
              </a:rPr>
              <a:t>Try </a:t>
            </a:r>
            <a:r>
              <a:rPr lang="en-GB" dirty="0">
                <a:latin typeface="Calibri" charset="0"/>
                <a:ea typeface="ＭＳ Ｐゴシック" charset="0"/>
                <a:cs typeface="ＭＳ Ｐゴシック" charset="0"/>
              </a:rPr>
              <a:t>the </a:t>
            </a:r>
            <a:r>
              <a:rPr lang="en-GB" dirty="0" smtClean="0">
                <a:latin typeface="Calibri" charset="0"/>
                <a:ea typeface="ＭＳ Ｐゴシック" charset="0"/>
                <a:cs typeface="ＭＳ Ｐゴシック" charset="0"/>
              </a:rPr>
              <a:t>following:</a:t>
            </a:r>
            <a:endParaRPr lang="en-GB" dirty="0">
              <a:latin typeface="Calibri" charset="0"/>
              <a:ea typeface="ＭＳ Ｐゴシック" charset="0"/>
              <a:cs typeface="ＭＳ Ｐゴシック" charset="0"/>
            </a:endParaRPr>
          </a:p>
          <a:p>
            <a:pPr marL="628650" lvl="1" indent="-171450">
              <a:buFont typeface="Arial" panose="020B0604020202020204" pitchFamily="34" charset="0"/>
              <a:buChar char="•"/>
            </a:pPr>
            <a:r>
              <a:rPr lang="en-GB" dirty="0" smtClean="0">
                <a:latin typeface="Calibri" charset="0"/>
                <a:ea typeface="ＭＳ Ｐゴシック" charset="0"/>
                <a:cs typeface="ＭＳ Ｐゴシック" charset="0"/>
              </a:rPr>
              <a:t>Egg </a:t>
            </a:r>
            <a:r>
              <a:rPr lang="en-GB" dirty="0">
                <a:latin typeface="Calibri" charset="0"/>
                <a:ea typeface="ＭＳ Ｐゴシック" charset="0"/>
                <a:cs typeface="ＭＳ Ｐゴシック" charset="0"/>
              </a:rPr>
              <a:t>tempera (made with egg yolk and pigments such as Chrome </a:t>
            </a:r>
            <a:r>
              <a:rPr lang="en-GB" dirty="0" smtClean="0">
                <a:latin typeface="Calibri" charset="0"/>
                <a:ea typeface="ＭＳ Ｐゴシック" charset="0"/>
                <a:cs typeface="ＭＳ Ｐゴシック" charset="0"/>
              </a:rPr>
              <a:t>Yellow)</a:t>
            </a:r>
            <a:endParaRPr lang="en-GB" dirty="0">
              <a:latin typeface="Calibri" charset="0"/>
              <a:ea typeface="ＭＳ Ｐゴシック" charset="0"/>
              <a:cs typeface="ＭＳ Ｐゴシック" charset="0"/>
            </a:endParaRPr>
          </a:p>
          <a:p>
            <a:pPr marL="628650" lvl="1" indent="-171450">
              <a:buFont typeface="Arial" panose="020B0604020202020204" pitchFamily="34" charset="0"/>
              <a:buChar char="•"/>
            </a:pPr>
            <a:r>
              <a:rPr lang="en-GB" dirty="0" smtClean="0">
                <a:latin typeface="Calibri" charset="0"/>
                <a:ea typeface="ＭＳ Ｐゴシック" charset="0"/>
                <a:cs typeface="ＭＳ Ｐゴシック" charset="0"/>
              </a:rPr>
              <a:t>Oil </a:t>
            </a:r>
            <a:r>
              <a:rPr lang="en-GB" dirty="0">
                <a:latin typeface="Calibri" charset="0"/>
                <a:ea typeface="ＭＳ Ｐゴシック" charset="0"/>
                <a:cs typeface="ＭＳ Ｐゴシック" charset="0"/>
              </a:rPr>
              <a:t>paints (made with walnut or linseed oil and pigments such as </a:t>
            </a:r>
            <a:r>
              <a:rPr lang="en-GB" dirty="0" smtClean="0">
                <a:latin typeface="Calibri" charset="0"/>
                <a:ea typeface="ＭＳ Ｐゴシック" charset="0"/>
                <a:cs typeface="ＭＳ Ｐゴシック" charset="0"/>
              </a:rPr>
              <a:t>Ultramarine)</a:t>
            </a:r>
            <a:endParaRPr lang="en-GB" dirty="0">
              <a:latin typeface="Calibri" charset="0"/>
              <a:ea typeface="ＭＳ Ｐゴシック" charset="0"/>
              <a:cs typeface="ＭＳ Ｐゴシック" charset="0"/>
            </a:endParaRPr>
          </a:p>
          <a:p>
            <a:pPr marL="628650" lvl="1" indent="-171450">
              <a:buFont typeface="Arial" panose="020B0604020202020204" pitchFamily="34" charset="0"/>
              <a:buChar char="•"/>
            </a:pPr>
            <a:r>
              <a:rPr lang="en-GB" dirty="0" smtClean="0">
                <a:latin typeface="Calibri" charset="0"/>
                <a:ea typeface="ＭＳ Ｐゴシック" charset="0"/>
                <a:cs typeface="ＭＳ Ｐゴシック" charset="0"/>
              </a:rPr>
              <a:t>Can </a:t>
            </a:r>
            <a:r>
              <a:rPr lang="en-GB" dirty="0">
                <a:latin typeface="Calibri" charset="0"/>
                <a:ea typeface="ＭＳ Ｐゴシック" charset="0"/>
                <a:cs typeface="ＭＳ Ｐゴシック" charset="0"/>
              </a:rPr>
              <a:t>you make pigments from organic materials? E.g. dying materials </a:t>
            </a:r>
          </a:p>
          <a:p>
            <a:endParaRPr lang="en-GB" dirty="0">
              <a:latin typeface="Calibri" charset="0"/>
              <a:ea typeface="ＭＳ Ｐゴシック" charset="0"/>
              <a:cs typeface="ＭＳ Ｐゴシック" charset="0"/>
            </a:endParaRPr>
          </a:p>
          <a:p>
            <a:pPr marL="0" indent="0">
              <a:buFont typeface="Arial" panose="020B0604020202020204" pitchFamily="34" charset="0"/>
              <a:buNone/>
            </a:pPr>
            <a:r>
              <a:rPr lang="en-GB" dirty="0">
                <a:latin typeface="Calibri" charset="0"/>
                <a:ea typeface="ＭＳ Ｐゴシック" charset="0"/>
                <a:cs typeface="ＭＳ Ｐゴシック" charset="0"/>
              </a:rPr>
              <a:t>For more information on the difference between egg tempera and oil painting see the National Gallery’s video Making Green at </a:t>
            </a:r>
            <a:r>
              <a:rPr lang="en-US" u="sng" dirty="0">
                <a:latin typeface="Calibri" charset="0"/>
                <a:ea typeface="ＭＳ Ｐゴシック" charset="0"/>
                <a:cs typeface="ＭＳ Ｐゴシック" charset="0"/>
              </a:rPr>
              <a:t>http://www.nationalgallery.org.uk/channel/making-colour/</a:t>
            </a:r>
            <a:endParaRPr lang="en-GB" dirty="0">
              <a:latin typeface="Calibri" charset="0"/>
              <a:ea typeface="ＭＳ Ｐゴシック" charset="0"/>
              <a:cs typeface="ＭＳ Ｐゴシック" charset="0"/>
            </a:endParaRPr>
          </a:p>
          <a:p>
            <a:pPr>
              <a:buFontTx/>
              <a:buChar char="•"/>
            </a:pPr>
            <a:endParaRPr lang="en-GB" dirty="0">
              <a:latin typeface="Calibri" charset="0"/>
              <a:ea typeface="ＭＳ Ｐゴシック" charset="0"/>
              <a:cs typeface="ＭＳ Ｐゴシック" charset="0"/>
            </a:endParaRPr>
          </a:p>
          <a:p>
            <a:endParaRPr lang="en-GB" dirty="0">
              <a:latin typeface="Calibri" charset="0"/>
              <a:ea typeface="ＭＳ Ｐゴシック" charset="0"/>
              <a:cs typeface="ＭＳ Ｐゴシック"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498F9C-13C1-3146-8890-6E8462B755C6}" type="slidenum">
              <a:rPr lang="en-US" sz="1200"/>
              <a:pPr eaLnBrk="1" hangingPunct="1"/>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a:solidFill>
                  <a:srgbClr val="7F7F7F"/>
                </a:solidFill>
                <a:latin typeface="Arial" charset="0"/>
                <a:ea typeface="ＭＳ Ｐゴシック" charset="0"/>
                <a:cs typeface="Arial" charset="0"/>
              </a:rPr>
              <a:t>Suggested activities and discussion points </a:t>
            </a:r>
            <a:endParaRPr lang="en-GB" b="1" dirty="0" smtClean="0">
              <a:solidFill>
                <a:srgbClr val="7F7F7F"/>
              </a:solidFill>
              <a:latin typeface="Arial" charset="0"/>
              <a:ea typeface="ＭＳ Ｐゴシック" charset="0"/>
              <a:cs typeface="Arial" charset="0"/>
            </a:endParaRPr>
          </a:p>
          <a:p>
            <a:endParaRPr lang="en-US" dirty="0" smtClean="0">
              <a:solidFill>
                <a:srgbClr val="7F7F7F"/>
              </a:solidFill>
              <a:latin typeface="Arial" charset="0"/>
              <a:ea typeface="ＭＳ Ｐゴシック" charset="0"/>
              <a:cs typeface="Arial" charset="0"/>
            </a:endParaRPr>
          </a:p>
          <a:p>
            <a:pPr marL="171450" indent="-171450">
              <a:buFont typeface="Arial" panose="020B0604020202020204" pitchFamily="34" charset="0"/>
              <a:buChar char="•"/>
            </a:pPr>
            <a:r>
              <a:rPr lang="en-GB" dirty="0">
                <a:latin typeface="Calibri" charset="0"/>
                <a:ea typeface="ＭＳ Ｐゴシック" charset="0"/>
                <a:cs typeface="ＭＳ Ｐゴシック" charset="0"/>
              </a:rPr>
              <a:t>Compare this drawing to Rembrandt’s </a:t>
            </a:r>
            <a:r>
              <a:rPr kumimoji="0" lang="en-GB" sz="1200" b="0" i="1" u="none" strike="noStrike" kern="1200" cap="none" spc="0" normalizeH="0" baseline="0" noProof="0" dirty="0" smtClean="0">
                <a:ln>
                  <a:noFill/>
                </a:ln>
                <a:solidFill>
                  <a:prstClr val="black"/>
                </a:solidFill>
                <a:effectLst/>
                <a:uLnTx/>
                <a:uFillTx/>
                <a:latin typeface="Calibri" charset="0"/>
                <a:ea typeface="ＭＳ Ｐゴシック" charset="0"/>
                <a:cs typeface="ＭＳ Ｐゴシック" charset="0"/>
              </a:rPr>
              <a:t>Portrait </a:t>
            </a:r>
            <a:r>
              <a:rPr kumimoji="0" lang="en-GB" sz="1200" b="0" i="1" u="none" strike="noStrike" kern="1200" cap="none" spc="0" normalizeH="0" baseline="0" noProof="0" dirty="0" smtClean="0">
                <a:ln>
                  <a:noFill/>
                </a:ln>
                <a:solidFill>
                  <a:prstClr val="black"/>
                </a:solidFill>
                <a:effectLst/>
                <a:uLnTx/>
                <a:uFillTx/>
                <a:latin typeface="Calibri" charset="0"/>
                <a:ea typeface="ＭＳ Ｐゴシック" charset="0"/>
                <a:cs typeface="ＭＳ Ｐゴシック" charset="0"/>
              </a:rPr>
              <a:t>of </a:t>
            </a:r>
            <a:r>
              <a:rPr kumimoji="0" lang="en-GB" sz="1200" b="0" i="1" u="none" strike="noStrike" kern="1200" cap="none" spc="0" normalizeH="0" baseline="0" noProof="0" dirty="0" err="1" smtClean="0">
                <a:ln>
                  <a:noFill/>
                </a:ln>
                <a:solidFill>
                  <a:prstClr val="black"/>
                </a:solidFill>
                <a:effectLst/>
                <a:uLnTx/>
                <a:uFillTx/>
                <a:latin typeface="Calibri" charset="0"/>
                <a:ea typeface="ＭＳ Ｐゴシック" charset="0"/>
                <a:cs typeface="ＭＳ Ｐゴシック" charset="0"/>
              </a:rPr>
              <a:t>Hendrickje</a:t>
            </a:r>
            <a:r>
              <a:rPr kumimoji="0" lang="en-GB" sz="1200" b="0" i="1" u="none" strike="noStrike" kern="1200" cap="none" spc="0" normalizeH="0" baseline="0" noProof="0" dirty="0" smtClean="0">
                <a:ln>
                  <a:noFill/>
                </a:ln>
                <a:solidFill>
                  <a:prstClr val="black"/>
                </a:solidFill>
                <a:effectLst/>
                <a:uLnTx/>
                <a:uFillTx/>
                <a:latin typeface="Calibri" charset="0"/>
                <a:ea typeface="ＭＳ Ｐゴシック" charset="0"/>
                <a:cs typeface="ＭＳ Ｐゴシック" charset="0"/>
              </a:rPr>
              <a:t> </a:t>
            </a:r>
            <a:r>
              <a:rPr kumimoji="0" lang="en-GB" sz="1200" b="0" i="1" u="none" strike="noStrike" kern="1200" cap="none" spc="0" normalizeH="0" baseline="0" noProof="0" dirty="0" err="1" smtClean="0">
                <a:ln>
                  <a:noFill/>
                </a:ln>
                <a:solidFill>
                  <a:prstClr val="black"/>
                </a:solidFill>
                <a:effectLst/>
                <a:uLnTx/>
                <a:uFillTx/>
                <a:latin typeface="Calibri" charset="0"/>
                <a:ea typeface="ＭＳ Ｐゴシック" charset="0"/>
                <a:cs typeface="ＭＳ Ｐゴシック" charset="0"/>
              </a:rPr>
              <a:t>Stoffels</a:t>
            </a:r>
            <a:r>
              <a:rPr kumimoji="0" lang="en-GB" sz="1200" b="0" i="1" u="none" strike="noStrike" kern="1200" cap="none" spc="0" normalizeH="0" baseline="0" noProof="0" dirty="0" smtClean="0">
                <a:ln>
                  <a:noFill/>
                </a:ln>
                <a:solidFill>
                  <a:prstClr val="black"/>
                </a:solidFill>
                <a:effectLst/>
                <a:uLnTx/>
                <a:uFillTx/>
                <a:latin typeface="Calibri" charset="0"/>
                <a:ea typeface="ＭＳ Ｐゴシック" charset="0"/>
                <a:cs typeface="ＭＳ Ｐゴシック" charset="0"/>
              </a:rPr>
              <a:t>,</a:t>
            </a:r>
            <a:r>
              <a:rPr kumimoji="0" lang="en-GB" sz="1200" b="0" i="0" u="none" strike="noStrike" kern="1200" cap="none" spc="0" normalizeH="0" baseline="0" noProof="0" dirty="0" smtClean="0">
                <a:ln>
                  <a:noFill/>
                </a:ln>
                <a:solidFill>
                  <a:prstClr val="black"/>
                </a:solidFill>
                <a:effectLst/>
                <a:uLnTx/>
                <a:uFillTx/>
                <a:latin typeface="Calibri" charset="0"/>
                <a:ea typeface="ＭＳ Ｐゴシック" charset="0"/>
                <a:cs typeface="ＭＳ Ｐゴシック" charset="0"/>
              </a:rPr>
              <a:t> </a:t>
            </a:r>
            <a:r>
              <a:rPr kumimoji="0" lang="en-GB" sz="1200" b="0" i="0" u="none" strike="noStrike" kern="1200" cap="none" spc="0" normalizeH="0" baseline="0" noProof="0" dirty="0" smtClean="0">
                <a:ln>
                  <a:noFill/>
                </a:ln>
                <a:solidFill>
                  <a:prstClr val="black"/>
                </a:solidFill>
                <a:effectLst/>
                <a:uLnTx/>
                <a:uFillTx/>
                <a:latin typeface="Calibri" charset="0"/>
                <a:ea typeface="ＭＳ Ｐゴシック" charset="0"/>
                <a:cs typeface="ＭＳ Ｐゴシック" charset="0"/>
              </a:rPr>
              <a:t>1654-6</a:t>
            </a:r>
            <a:r>
              <a:rPr lang="en-GB" dirty="0" smtClean="0">
                <a:latin typeface="Calibri" charset="0"/>
                <a:ea typeface="ＭＳ Ｐゴシック" charset="0"/>
                <a:cs typeface="ＭＳ Ｐゴシック" charset="0"/>
              </a:rPr>
              <a:t>. How are they different or similar?</a:t>
            </a:r>
            <a:endParaRPr lang="en-GB" dirty="0">
              <a:latin typeface="Calibri" charset="0"/>
              <a:ea typeface="ＭＳ Ｐゴシック" charset="0"/>
              <a:cs typeface="ＭＳ Ｐゴシック" charset="0"/>
            </a:endParaRPr>
          </a:p>
          <a:p>
            <a:pPr marL="171450" indent="-171450">
              <a:buFont typeface="Arial" panose="020B0604020202020204" pitchFamily="34" charset="0"/>
              <a:buChar char="•"/>
            </a:pPr>
            <a:r>
              <a:rPr lang="en-GB" dirty="0" smtClean="0">
                <a:latin typeface="Calibri" charset="0"/>
                <a:ea typeface="ＭＳ Ｐゴシック" charset="0"/>
                <a:cs typeface="ＭＳ Ｐゴシック" charset="0"/>
              </a:rPr>
              <a:t>There is some debate about whether </a:t>
            </a:r>
            <a:r>
              <a:rPr lang="en-GB" dirty="0">
                <a:latin typeface="Calibri" charset="0"/>
                <a:ea typeface="ＭＳ Ｐゴシック" charset="0"/>
                <a:cs typeface="ＭＳ Ｐゴシック" charset="0"/>
              </a:rPr>
              <a:t>this drawing was used as part of the planning for the </a:t>
            </a:r>
            <a:r>
              <a:rPr lang="en-GB" dirty="0" smtClean="0">
                <a:latin typeface="Calibri" charset="0"/>
                <a:ea typeface="ＭＳ Ｐゴシック" charset="0"/>
                <a:cs typeface="ＭＳ Ｐゴシック" charset="0"/>
              </a:rPr>
              <a:t>National Gallery’ painting. </a:t>
            </a:r>
            <a:r>
              <a:rPr lang="en-GB" dirty="0">
                <a:latin typeface="Calibri" charset="0"/>
                <a:ea typeface="ＭＳ Ｐゴシック" charset="0"/>
                <a:cs typeface="ＭＳ Ｐゴシック" charset="0"/>
              </a:rPr>
              <a:t>What do you think? </a:t>
            </a:r>
          </a:p>
          <a:p>
            <a:pPr marL="171450" indent="-171450">
              <a:buFont typeface="Arial" panose="020B0604020202020204" pitchFamily="34" charset="0"/>
              <a:buChar char="•"/>
            </a:pPr>
            <a:r>
              <a:rPr lang="en-GB" dirty="0" smtClean="0">
                <a:latin typeface="Calibri" charset="0"/>
                <a:ea typeface="ＭＳ Ｐゴシック" charset="0"/>
                <a:cs typeface="ＭＳ Ｐゴシック" charset="0"/>
              </a:rPr>
              <a:t>Rembrandt </a:t>
            </a:r>
            <a:r>
              <a:rPr lang="en-GB" dirty="0">
                <a:latin typeface="Calibri" charset="0"/>
                <a:ea typeface="ＭＳ Ｐゴシック" charset="0"/>
                <a:cs typeface="ＭＳ Ｐゴシック" charset="0"/>
              </a:rPr>
              <a:t>didn’t just paint, </a:t>
            </a:r>
            <a:r>
              <a:rPr lang="en-GB" dirty="0" smtClean="0">
                <a:latin typeface="Calibri" charset="0"/>
                <a:ea typeface="ＭＳ Ｐゴシック" charset="0"/>
                <a:cs typeface="ＭＳ Ｐゴシック" charset="0"/>
              </a:rPr>
              <a:t>he also created </a:t>
            </a:r>
            <a:r>
              <a:rPr lang="en-GB" dirty="0">
                <a:latin typeface="Calibri" charset="0"/>
                <a:ea typeface="ＭＳ Ｐゴシック" charset="0"/>
                <a:cs typeface="ＭＳ Ｐゴシック" charset="0"/>
              </a:rPr>
              <a:t>many drawings and prints. Research more into these different media. Why might an artist want to work in these different ways? </a:t>
            </a:r>
          </a:p>
          <a:p>
            <a:endParaRPr lang="en-GB" b="1" dirty="0">
              <a:solidFill>
                <a:srgbClr val="7F7F7F"/>
              </a:solidFill>
              <a:latin typeface="Arial" charset="0"/>
              <a:ea typeface="ＭＳ Ｐゴシック" charset="0"/>
              <a:cs typeface="Arial" charset="0"/>
            </a:endParaRPr>
          </a:p>
          <a:p>
            <a:endParaRPr lang="en-GB" dirty="0">
              <a:latin typeface="Calibri" charset="0"/>
              <a:ea typeface="ＭＳ Ｐゴシック" charset="0"/>
              <a:cs typeface="ＭＳ Ｐゴシック"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476247-D9E4-F44C-B20B-B7130ACD1FF6}" type="slidenum">
              <a:rPr lang="en-US" sz="1200"/>
              <a:pPr eaLnBrk="1" hangingPunct="1"/>
              <a:t>13</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a:solidFill>
                  <a:srgbClr val="7F7F7F"/>
                </a:solidFill>
                <a:latin typeface="Arial" charset="0"/>
                <a:ea typeface="ＭＳ Ｐゴシック" charset="0"/>
                <a:cs typeface="Arial" charset="0"/>
              </a:rPr>
              <a:t>Suggested activities and discussion points </a:t>
            </a:r>
          </a:p>
          <a:p>
            <a:endParaRPr lang="en-GB" dirty="0">
              <a:latin typeface="Calibri" charset="0"/>
              <a:ea typeface="ＭＳ Ｐゴシック" charset="0"/>
              <a:cs typeface="ＭＳ Ｐゴシック" charset="0"/>
            </a:endParaRPr>
          </a:p>
          <a:p>
            <a:r>
              <a:rPr lang="en-GB" dirty="0">
                <a:latin typeface="Calibri" charset="0"/>
                <a:ea typeface="ＭＳ Ｐゴシック" charset="0"/>
                <a:cs typeface="ＭＳ Ｐゴシック" charset="0"/>
              </a:rPr>
              <a:t>The effect that the thick yellow varnish has on the painting is most easily observed in the shawl, the white colour of which is revealed as the discoloured varnish is removed (left hand side). </a:t>
            </a:r>
            <a:r>
              <a:rPr lang="en-GB" dirty="0" smtClean="0">
                <a:latin typeface="Calibri" charset="0"/>
                <a:ea typeface="ＭＳ Ｐゴシック" charset="0"/>
                <a:cs typeface="ＭＳ Ｐゴシック" charset="0"/>
              </a:rPr>
              <a:t>The </a:t>
            </a:r>
            <a:r>
              <a:rPr lang="en-GB" dirty="0">
                <a:latin typeface="Calibri" charset="0"/>
                <a:ea typeface="ＭＳ Ｐゴシック" charset="0"/>
                <a:cs typeface="ＭＳ Ｐゴシック" charset="0"/>
              </a:rPr>
              <a:t>Conservation Department at the National Gallery ensures that cleaning, restoration and research takes place as necessary for every painting in the collection.  </a:t>
            </a:r>
          </a:p>
          <a:p>
            <a:pPr>
              <a:buFontTx/>
              <a:buChar char="•"/>
            </a:pPr>
            <a:endParaRPr lang="en-GB" dirty="0">
              <a:latin typeface="Calibri" charset="0"/>
              <a:ea typeface="ＭＳ Ｐゴシック" charset="0"/>
              <a:cs typeface="ＭＳ Ｐゴシック" charset="0"/>
            </a:endParaRPr>
          </a:p>
          <a:p>
            <a:pPr marL="171450" indent="-171450">
              <a:buFont typeface="Arial" panose="020B0604020202020204" pitchFamily="34" charset="0"/>
              <a:buChar char="•"/>
            </a:pPr>
            <a:r>
              <a:rPr lang="en-GB" dirty="0" smtClean="0">
                <a:latin typeface="Calibri" charset="0"/>
                <a:ea typeface="ＭＳ Ｐゴシック" charset="0"/>
                <a:cs typeface="ＭＳ Ｐゴシック" charset="0"/>
              </a:rPr>
              <a:t>Do you think Rembrandt’s ‘</a:t>
            </a:r>
            <a:r>
              <a:rPr lang="en-GB" i="1" dirty="0" smtClean="0">
                <a:latin typeface="Calibri" charset="0"/>
                <a:ea typeface="ＭＳ Ｐゴシック" charset="0"/>
                <a:cs typeface="ＭＳ Ｐゴシック" charset="0"/>
              </a:rPr>
              <a:t>Portrait of </a:t>
            </a:r>
            <a:r>
              <a:rPr lang="en-GB" i="1" dirty="0" err="1" smtClean="0">
                <a:latin typeface="Calibri" charset="0"/>
                <a:ea typeface="ＭＳ Ｐゴシック" charset="0"/>
                <a:cs typeface="ＭＳ Ｐゴシック" charset="0"/>
              </a:rPr>
              <a:t>Hendrickje</a:t>
            </a:r>
            <a:r>
              <a:rPr lang="en-GB" i="1" dirty="0" smtClean="0">
                <a:latin typeface="Calibri" charset="0"/>
                <a:ea typeface="ＭＳ Ｐゴシック" charset="0"/>
                <a:cs typeface="ＭＳ Ｐゴシック" charset="0"/>
              </a:rPr>
              <a:t> </a:t>
            </a:r>
            <a:r>
              <a:rPr lang="en-GB" i="1" dirty="0" err="1" smtClean="0">
                <a:latin typeface="Calibri" charset="0"/>
                <a:ea typeface="ＭＳ Ｐゴシック" charset="0"/>
                <a:cs typeface="ＭＳ Ｐゴシック" charset="0"/>
              </a:rPr>
              <a:t>Stoffels</a:t>
            </a:r>
            <a:r>
              <a:rPr lang="en-GB" i="1" dirty="0" smtClean="0">
                <a:latin typeface="Calibri" charset="0"/>
                <a:ea typeface="ＭＳ Ｐゴシック" charset="0"/>
                <a:cs typeface="ＭＳ Ｐゴシック" charset="0"/>
              </a:rPr>
              <a:t>’ </a:t>
            </a:r>
            <a:r>
              <a:rPr lang="en-GB" i="0" dirty="0" smtClean="0">
                <a:latin typeface="Calibri" charset="0"/>
                <a:ea typeface="ＭＳ Ｐゴシック" charset="0"/>
                <a:cs typeface="ＭＳ Ｐゴシック" charset="0"/>
              </a:rPr>
              <a:t>, 1654-6 </a:t>
            </a:r>
            <a:r>
              <a:rPr lang="en-GB" dirty="0" smtClean="0">
                <a:latin typeface="Calibri" charset="0"/>
                <a:ea typeface="ＭＳ Ｐゴシック" charset="0"/>
                <a:cs typeface="ＭＳ Ｐゴシック" charset="0"/>
              </a:rPr>
              <a:t>would survive for another 400 years without conservation? If it does survive, where might you expect to see </a:t>
            </a:r>
            <a:r>
              <a:rPr lang="en-GB" dirty="0">
                <a:latin typeface="Calibri" charset="0"/>
                <a:ea typeface="ＭＳ Ｐゴシック" charset="0"/>
                <a:cs typeface="ＭＳ Ｐゴシック" charset="0"/>
              </a:rPr>
              <a:t>it</a:t>
            </a:r>
            <a:r>
              <a:rPr lang="en-GB" dirty="0" smtClean="0">
                <a:latin typeface="Calibri" charset="0"/>
                <a:ea typeface="ＭＳ Ｐゴシック" charset="0"/>
                <a:cs typeface="ＭＳ Ｐゴシック" charset="0"/>
              </a:rPr>
              <a:t>?</a:t>
            </a:r>
            <a:endParaRPr lang="en-GB" dirty="0">
              <a:latin typeface="Calibri" charset="0"/>
              <a:ea typeface="ＭＳ Ｐゴシック" charset="0"/>
              <a:cs typeface="ＭＳ Ｐゴシック" charset="0"/>
            </a:endParaRPr>
          </a:p>
          <a:p>
            <a:pPr marL="171450" indent="-171450">
              <a:buFont typeface="Arial" panose="020B0604020202020204" pitchFamily="34" charset="0"/>
              <a:buChar char="•"/>
            </a:pPr>
            <a:r>
              <a:rPr lang="en-GB" dirty="0">
                <a:latin typeface="Calibri" charset="0"/>
                <a:ea typeface="ＭＳ Ｐゴシック" charset="0"/>
                <a:cs typeface="ＭＳ Ｐゴシック" charset="0"/>
              </a:rPr>
              <a:t>Cleaning objects (not just paintings) can reveal brighter colours or a hidden attraction. Collect some decaying objects. Can you </a:t>
            </a:r>
            <a:r>
              <a:rPr lang="en-GB" dirty="0" smtClean="0">
                <a:latin typeface="Calibri" charset="0"/>
                <a:ea typeface="ＭＳ Ｐゴシック" charset="0"/>
                <a:cs typeface="ＭＳ Ｐゴシック" charset="0"/>
              </a:rPr>
              <a:t>conserve</a:t>
            </a:r>
            <a:r>
              <a:rPr lang="en-GB" baseline="0" dirty="0" smtClean="0">
                <a:latin typeface="Calibri" charset="0"/>
                <a:ea typeface="ＭＳ Ｐゴシック" charset="0"/>
                <a:cs typeface="ＭＳ Ｐゴシック" charset="0"/>
              </a:rPr>
              <a:t> or restore them? Can you </a:t>
            </a:r>
            <a:r>
              <a:rPr lang="en-GB" dirty="0" smtClean="0">
                <a:latin typeface="Calibri" charset="0"/>
                <a:ea typeface="ＭＳ Ｐゴシック" charset="0"/>
                <a:cs typeface="ＭＳ Ｐゴシック" charset="0"/>
              </a:rPr>
              <a:t>use </a:t>
            </a:r>
            <a:r>
              <a:rPr lang="en-GB" dirty="0">
                <a:latin typeface="Calibri" charset="0"/>
                <a:ea typeface="ＭＳ Ｐゴシック" charset="0"/>
                <a:cs typeface="ＭＳ Ｐゴシック" charset="0"/>
              </a:rPr>
              <a:t>your creativity to make them into art? </a:t>
            </a:r>
          </a:p>
          <a:p>
            <a:endParaRPr lang="en-GB" dirty="0">
              <a:latin typeface="Calibri" charset="0"/>
              <a:ea typeface="ＭＳ Ｐゴシック" charset="0"/>
              <a:cs typeface="ＭＳ Ｐゴシック" charset="0"/>
            </a:endParaRPr>
          </a:p>
          <a:p>
            <a:endParaRPr lang="en-GB" b="1" dirty="0">
              <a:solidFill>
                <a:srgbClr val="7F7F7F"/>
              </a:solidFill>
              <a:latin typeface="Arial" charset="0"/>
              <a:ea typeface="ＭＳ Ｐゴシック" charset="0"/>
              <a:cs typeface="Arial" charset="0"/>
            </a:endParaRPr>
          </a:p>
          <a:p>
            <a:endParaRPr lang="en-GB" dirty="0">
              <a:latin typeface="Calibri" charset="0"/>
              <a:ea typeface="ＭＳ Ｐゴシック" charset="0"/>
              <a:cs typeface="ＭＳ Ｐゴシック"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0ADF77-9D41-CF47-957A-04880D969DA6}" type="slidenum">
              <a:rPr lang="en-GB" sz="1200"/>
              <a:pPr eaLnBrk="1" hangingPunct="1"/>
              <a:t>14</a:t>
            </a:fld>
            <a:endParaRPr lang="en-GB"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a:solidFill>
                  <a:srgbClr val="7F7F7F"/>
                </a:solidFill>
                <a:latin typeface="Arial" charset="0"/>
                <a:ea typeface="ＭＳ Ｐゴシック" charset="0"/>
                <a:cs typeface="Arial" charset="0"/>
              </a:rPr>
              <a:t>Suggested activities and discussion points </a:t>
            </a:r>
          </a:p>
          <a:p>
            <a:endParaRPr lang="en-GB" dirty="0">
              <a:latin typeface="Calibri" charset="0"/>
              <a:ea typeface="ＭＳ Ｐゴシック" charset="0"/>
              <a:cs typeface="ＭＳ Ｐゴシック" charset="0"/>
            </a:endParaRPr>
          </a:p>
          <a:p>
            <a:pPr marL="171450" indent="-171450">
              <a:buFont typeface="Arial" panose="020B0604020202020204" pitchFamily="34" charset="0"/>
              <a:buChar char="•"/>
            </a:pPr>
            <a:r>
              <a:rPr lang="en-GB" dirty="0">
                <a:latin typeface="Calibri" charset="0"/>
                <a:ea typeface="ＭＳ Ｐゴシック" charset="0"/>
                <a:cs typeface="ＭＳ Ｐゴシック" charset="0"/>
              </a:rPr>
              <a:t>List </a:t>
            </a:r>
            <a:r>
              <a:rPr lang="en-GB" dirty="0" smtClean="0">
                <a:latin typeface="Calibri" charset="0"/>
                <a:ea typeface="ＭＳ Ｐゴシック" charset="0"/>
                <a:cs typeface="ＭＳ Ｐゴシック" charset="0"/>
              </a:rPr>
              <a:t>the types</a:t>
            </a:r>
            <a:r>
              <a:rPr lang="en-GB" baseline="0" dirty="0" smtClean="0">
                <a:latin typeface="Calibri" charset="0"/>
                <a:ea typeface="ＭＳ Ｐゴシック" charset="0"/>
                <a:cs typeface="ＭＳ Ｐゴシック" charset="0"/>
              </a:rPr>
              <a:t> </a:t>
            </a:r>
            <a:r>
              <a:rPr lang="en-GB" dirty="0" smtClean="0">
                <a:latin typeface="Calibri" charset="0"/>
                <a:ea typeface="ＭＳ Ｐゴシック" charset="0"/>
                <a:cs typeface="ＭＳ Ｐゴシック" charset="0"/>
              </a:rPr>
              <a:t>of </a:t>
            </a:r>
            <a:r>
              <a:rPr lang="en-GB" dirty="0">
                <a:latin typeface="Calibri" charset="0"/>
                <a:ea typeface="ＭＳ Ｐゴシック" charset="0"/>
                <a:cs typeface="ＭＳ Ｐゴシック" charset="0"/>
              </a:rPr>
              <a:t>self-portraits </a:t>
            </a:r>
            <a:r>
              <a:rPr lang="en-GB" dirty="0" smtClean="0">
                <a:latin typeface="Calibri" charset="0"/>
                <a:ea typeface="ＭＳ Ｐゴシック" charset="0"/>
                <a:cs typeface="ＭＳ Ｐゴシック" charset="0"/>
              </a:rPr>
              <a:t>you might expect to see today.</a:t>
            </a:r>
            <a:r>
              <a:rPr lang="en-GB" baseline="0" dirty="0" smtClean="0">
                <a:latin typeface="Calibri" charset="0"/>
                <a:ea typeface="ＭＳ Ｐゴシック" charset="0"/>
                <a:cs typeface="ＭＳ Ｐゴシック" charset="0"/>
              </a:rPr>
              <a:t> You could include</a:t>
            </a:r>
            <a:r>
              <a:rPr lang="en-GB" dirty="0" smtClean="0">
                <a:latin typeface="Calibri" charset="0"/>
                <a:ea typeface="ＭＳ Ｐゴシック" charset="0"/>
                <a:cs typeface="ＭＳ Ｐゴシック" charset="0"/>
              </a:rPr>
              <a:t> anything from </a:t>
            </a:r>
            <a:r>
              <a:rPr lang="en-GB" dirty="0">
                <a:latin typeface="Calibri" charset="0"/>
                <a:ea typeface="ＭＳ Ｐゴシック" charset="0"/>
                <a:cs typeface="ＭＳ Ｐゴシック" charset="0"/>
              </a:rPr>
              <a:t>a traditional painting to an Instagram </a:t>
            </a:r>
            <a:r>
              <a:rPr lang="en-GB" dirty="0" smtClean="0">
                <a:latin typeface="Calibri" charset="0"/>
                <a:ea typeface="ＭＳ Ｐゴシック" charset="0"/>
                <a:cs typeface="ＭＳ Ｐゴシック" charset="0"/>
              </a:rPr>
              <a:t>‘</a:t>
            </a:r>
            <a:r>
              <a:rPr lang="en-GB" dirty="0" err="1" smtClean="0">
                <a:latin typeface="Calibri" charset="0"/>
                <a:ea typeface="ＭＳ Ｐゴシック" charset="0"/>
                <a:cs typeface="ＭＳ Ｐゴシック" charset="0"/>
              </a:rPr>
              <a:t>selfie</a:t>
            </a:r>
            <a:r>
              <a:rPr lang="en-GB" dirty="0" smtClean="0">
                <a:latin typeface="Calibri" charset="0"/>
                <a:ea typeface="ＭＳ Ｐゴシック" charset="0"/>
                <a:cs typeface="ＭＳ Ｐゴシック" charset="0"/>
              </a:rPr>
              <a:t>’.</a:t>
            </a:r>
            <a:endParaRPr lang="en-GB" dirty="0">
              <a:latin typeface="Calibri" charset="0"/>
              <a:ea typeface="ＭＳ Ｐゴシック" charset="0"/>
              <a:cs typeface="ＭＳ Ｐゴシック" charset="0"/>
            </a:endParaRPr>
          </a:p>
          <a:p>
            <a:pPr marL="171450" indent="-171450">
              <a:buFont typeface="Arial" panose="020B0604020202020204" pitchFamily="34" charset="0"/>
              <a:buChar char="•"/>
            </a:pPr>
            <a:r>
              <a:rPr lang="en-GB" dirty="0">
                <a:latin typeface="Calibri" charset="0"/>
                <a:ea typeface="ＭＳ Ｐゴシック" charset="0"/>
                <a:cs typeface="ＭＳ Ｐゴシック" charset="0"/>
              </a:rPr>
              <a:t>How would you describe </a:t>
            </a:r>
            <a:r>
              <a:rPr lang="en-GB" dirty="0" smtClean="0">
                <a:latin typeface="Calibri" charset="0"/>
                <a:ea typeface="ＭＳ Ｐゴシック" charset="0"/>
                <a:cs typeface="ＭＳ Ｐゴシック" charset="0"/>
              </a:rPr>
              <a:t>each type of self-portrait? </a:t>
            </a:r>
            <a:r>
              <a:rPr lang="en-GB" dirty="0">
                <a:latin typeface="Calibri" charset="0"/>
                <a:ea typeface="ＭＳ Ｐゴシック" charset="0"/>
                <a:cs typeface="ＭＳ Ｐゴシック" charset="0"/>
              </a:rPr>
              <a:t>How </a:t>
            </a:r>
            <a:r>
              <a:rPr lang="en-GB" dirty="0" smtClean="0">
                <a:latin typeface="Calibri" charset="0"/>
                <a:ea typeface="ＭＳ Ｐゴシック" charset="0"/>
                <a:cs typeface="ＭＳ Ｐゴシック" charset="0"/>
              </a:rPr>
              <a:t>do</a:t>
            </a:r>
            <a:r>
              <a:rPr lang="en-GB" baseline="0" dirty="0" smtClean="0">
                <a:latin typeface="Calibri" charset="0"/>
                <a:ea typeface="ＭＳ Ｐゴシック" charset="0"/>
                <a:cs typeface="ＭＳ Ｐゴシック" charset="0"/>
              </a:rPr>
              <a:t> they create different moods and atmospheres?</a:t>
            </a:r>
            <a:r>
              <a:rPr lang="en-GB" dirty="0" smtClean="0">
                <a:latin typeface="Calibri" charset="0"/>
                <a:ea typeface="ＭＳ Ｐゴシック" charset="0"/>
                <a:cs typeface="ＭＳ Ｐゴシック" charset="0"/>
              </a:rPr>
              <a:t> </a:t>
            </a:r>
            <a:endParaRPr lang="en-GB" dirty="0">
              <a:latin typeface="Calibri" charset="0"/>
              <a:ea typeface="ＭＳ Ｐゴシック" charset="0"/>
              <a:cs typeface="ＭＳ Ｐゴシック"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4103AD-D614-5240-843C-3AADBDD1DC2B}" type="slidenum">
              <a:rPr lang="en-US" sz="1200"/>
              <a:pPr eaLnBrk="1" hangingPunct="1"/>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a:solidFill>
                  <a:srgbClr val="7F7F7F"/>
                </a:solidFill>
                <a:latin typeface="Arial" charset="0"/>
                <a:ea typeface="ＭＳ Ｐゴシック" charset="0"/>
                <a:cs typeface="Arial" charset="0"/>
              </a:rPr>
              <a:t>Suggested activities and discussion points </a:t>
            </a:r>
          </a:p>
          <a:p>
            <a:endParaRPr lang="en-GB" dirty="0">
              <a:latin typeface="Arial" charset="0"/>
              <a:ea typeface="ＭＳ Ｐゴシック" charset="0"/>
              <a:cs typeface="Arial" charset="0"/>
            </a:endParaRPr>
          </a:p>
          <a:p>
            <a:r>
              <a:rPr lang="en-GB" dirty="0">
                <a:latin typeface="Calibri" charset="0"/>
                <a:ea typeface="ＭＳ Ｐゴシック" charset="0"/>
                <a:cs typeface="ＭＳ Ｐゴシック" charset="0"/>
              </a:rPr>
              <a:t>Costume is very important in artworks </a:t>
            </a:r>
            <a:r>
              <a:rPr lang="en-GB" dirty="0" smtClean="0">
                <a:latin typeface="Calibri" charset="0"/>
                <a:ea typeface="ＭＳ Ｐゴシック" charset="0"/>
                <a:cs typeface="ＭＳ Ｐゴシック" charset="0"/>
              </a:rPr>
              <a:t>because it </a:t>
            </a:r>
            <a:r>
              <a:rPr lang="en-GB" dirty="0">
                <a:latin typeface="Calibri" charset="0"/>
                <a:ea typeface="ＭＳ Ｐゴシック" charset="0"/>
                <a:cs typeface="ＭＳ Ｐゴシック" charset="0"/>
              </a:rPr>
              <a:t>tells us about a person’s characteristics. </a:t>
            </a:r>
          </a:p>
          <a:p>
            <a:pPr>
              <a:buFontTx/>
              <a:buChar char="•"/>
            </a:pPr>
            <a:endParaRPr lang="en-GB" dirty="0">
              <a:latin typeface="Calibri" charset="0"/>
              <a:ea typeface="ＭＳ Ｐゴシック" charset="0"/>
              <a:cs typeface="ＭＳ Ｐゴシック" charset="0"/>
            </a:endParaRPr>
          </a:p>
          <a:p>
            <a:pPr marL="171450" indent="-171450">
              <a:buFont typeface="Arial" panose="020B0604020202020204" pitchFamily="34" charset="0"/>
              <a:buChar char="•"/>
            </a:pPr>
            <a:r>
              <a:rPr lang="en-GB" dirty="0" err="1" smtClean="0">
                <a:latin typeface="Calibri" charset="0"/>
                <a:ea typeface="ＭＳ Ｐゴシック" charset="0"/>
                <a:cs typeface="ＭＳ Ｐゴシック" charset="0"/>
              </a:rPr>
              <a:t>Rogier</a:t>
            </a:r>
            <a:r>
              <a:rPr lang="en-GB" baseline="0" dirty="0" smtClean="0">
                <a:latin typeface="Calibri" charset="0"/>
                <a:ea typeface="ＭＳ Ｐゴシック" charset="0"/>
                <a:cs typeface="ＭＳ Ｐゴシック" charset="0"/>
              </a:rPr>
              <a:t> v</a:t>
            </a:r>
            <a:r>
              <a:rPr lang="en-GB" dirty="0" smtClean="0">
                <a:latin typeface="Calibri" charset="0"/>
                <a:ea typeface="ＭＳ Ｐゴシック" charset="0"/>
                <a:cs typeface="ＭＳ Ｐゴシック" charset="0"/>
              </a:rPr>
              <a:t>an </a:t>
            </a:r>
            <a:r>
              <a:rPr lang="en-GB" dirty="0">
                <a:latin typeface="Calibri" charset="0"/>
                <a:ea typeface="ＭＳ Ｐゴシック" charset="0"/>
                <a:cs typeface="ＭＳ Ｐゴシック" charset="0"/>
              </a:rPr>
              <a:t>der Weyden worked 200 years before </a:t>
            </a:r>
            <a:r>
              <a:rPr lang="en-GB" dirty="0" smtClean="0">
                <a:latin typeface="Calibri" charset="0"/>
                <a:ea typeface="ＭＳ Ｐゴシック" charset="0"/>
                <a:cs typeface="ＭＳ Ｐゴシック" charset="0"/>
              </a:rPr>
              <a:t>Rembrandt.</a:t>
            </a:r>
            <a:r>
              <a:rPr lang="en-GB" baseline="0" dirty="0" smtClean="0">
                <a:latin typeface="Calibri" charset="0"/>
                <a:ea typeface="ＭＳ Ｐゴシック" charset="0"/>
                <a:cs typeface="ＭＳ Ｐゴシック" charset="0"/>
              </a:rPr>
              <a:t> Here we can see that </a:t>
            </a:r>
            <a:r>
              <a:rPr lang="en-GB" dirty="0" smtClean="0">
                <a:latin typeface="Calibri" charset="0"/>
                <a:ea typeface="ＭＳ Ｐゴシック" charset="0"/>
                <a:cs typeface="ＭＳ Ｐゴシック" charset="0"/>
              </a:rPr>
              <a:t>Rembrandt chose to use similar costume in some</a:t>
            </a:r>
            <a:r>
              <a:rPr lang="en-GB" baseline="0" dirty="0" smtClean="0">
                <a:latin typeface="Calibri" charset="0"/>
                <a:ea typeface="ＭＳ Ｐゴシック" charset="0"/>
                <a:cs typeface="ＭＳ Ｐゴシック" charset="0"/>
              </a:rPr>
              <a:t> of his self-portraits</a:t>
            </a:r>
            <a:r>
              <a:rPr lang="en-GB" dirty="0" smtClean="0">
                <a:latin typeface="Calibri" charset="0"/>
                <a:ea typeface="ＭＳ Ｐゴシック" charset="0"/>
                <a:cs typeface="ＭＳ Ｐゴシック" charset="0"/>
              </a:rPr>
              <a:t>. </a:t>
            </a:r>
            <a:r>
              <a:rPr lang="en-GB" dirty="0">
                <a:latin typeface="Calibri" charset="0"/>
                <a:ea typeface="ＭＳ Ｐゴシック" charset="0"/>
                <a:cs typeface="ＭＳ Ｐゴシック" charset="0"/>
              </a:rPr>
              <a:t>What item of clothing from the past would you </a:t>
            </a:r>
            <a:r>
              <a:rPr lang="en-GB" dirty="0" smtClean="0">
                <a:latin typeface="Calibri" charset="0"/>
                <a:ea typeface="ＭＳ Ｐゴシック" charset="0"/>
                <a:cs typeface="ＭＳ Ｐゴシック" charset="0"/>
              </a:rPr>
              <a:t>choose to </a:t>
            </a:r>
            <a:r>
              <a:rPr lang="en-GB" dirty="0">
                <a:latin typeface="Calibri" charset="0"/>
                <a:ea typeface="ＭＳ Ｐゴシック" charset="0"/>
                <a:cs typeface="ＭＳ Ｐゴシック" charset="0"/>
              </a:rPr>
              <a:t>dress up in for a self-portrait?</a:t>
            </a:r>
          </a:p>
          <a:p>
            <a:pPr marL="171450" indent="-171450">
              <a:buFont typeface="Arial" panose="020B0604020202020204" pitchFamily="34" charset="0"/>
              <a:buChar char="•"/>
            </a:pPr>
            <a:r>
              <a:rPr lang="en-GB" dirty="0" smtClean="0">
                <a:latin typeface="Calibri" charset="0"/>
                <a:ea typeface="ＭＳ Ｐゴシック" charset="0"/>
                <a:cs typeface="ＭＳ Ｐゴシック" charset="0"/>
              </a:rPr>
              <a:t>Gather </a:t>
            </a:r>
            <a:r>
              <a:rPr lang="en-GB" dirty="0">
                <a:latin typeface="Calibri" charset="0"/>
                <a:ea typeface="ＭＳ Ｐゴシック" charset="0"/>
                <a:cs typeface="ＭＳ Ｐゴシック" charset="0"/>
              </a:rPr>
              <a:t>a dressing up box. You’ve got 3 minutes to make a costume for a self-portrait. If successful, make another. </a:t>
            </a:r>
          </a:p>
          <a:p>
            <a:endParaRPr lang="en-GB" dirty="0">
              <a:latin typeface="Arial" charset="0"/>
              <a:ea typeface="ＭＳ Ｐゴシック" charset="0"/>
              <a:cs typeface="Arial" charset="0"/>
            </a:endParaRPr>
          </a:p>
          <a:p>
            <a:endParaRPr lang="en-GB" b="1" dirty="0">
              <a:solidFill>
                <a:srgbClr val="7F7F7F"/>
              </a:solidFill>
              <a:latin typeface="Arial" charset="0"/>
              <a:ea typeface="ＭＳ Ｐゴシック" charset="0"/>
              <a:cs typeface="Arial" charset="0"/>
            </a:endParaRPr>
          </a:p>
          <a:p>
            <a:endParaRPr lang="en-GB" b="1" dirty="0">
              <a:solidFill>
                <a:srgbClr val="7F7F7F"/>
              </a:solidFill>
              <a:latin typeface="Arial" charset="0"/>
              <a:ea typeface="ＭＳ Ｐゴシック" charset="0"/>
              <a:cs typeface="Arial" charset="0"/>
            </a:endParaRPr>
          </a:p>
          <a:p>
            <a:endParaRPr lang="en-GB" dirty="0">
              <a:latin typeface="Calibri" charset="0"/>
              <a:ea typeface="ＭＳ Ｐゴシック" charset="0"/>
              <a:cs typeface="ＭＳ Ｐゴシック"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B2B167-F315-BC4A-91B6-01F9EE3859E7}" type="slidenum">
              <a:rPr lang="en-US" sz="1200"/>
              <a:pPr eaLnBrk="1" hangingPunct="1"/>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a:solidFill>
                  <a:srgbClr val="7F7F7F"/>
                </a:solidFill>
                <a:latin typeface="Arial" charset="0"/>
                <a:ea typeface="ＭＳ Ｐゴシック" charset="0"/>
                <a:cs typeface="Arial" charset="0"/>
              </a:rPr>
              <a:t>Suggested activities and discussion points </a:t>
            </a:r>
          </a:p>
          <a:p>
            <a:endParaRPr lang="en-GB" dirty="0">
              <a:solidFill>
                <a:srgbClr val="7F7F7F"/>
              </a:solidFill>
              <a:latin typeface="Arial" charset="0"/>
              <a:ea typeface="ＭＳ Ｐゴシック" charset="0"/>
              <a:cs typeface="Arial" charset="0"/>
            </a:endParaRPr>
          </a:p>
          <a:p>
            <a:pPr marL="171450" indent="-171450">
              <a:buFontTx/>
              <a:buNone/>
            </a:pPr>
            <a:r>
              <a:rPr lang="en-GB" dirty="0" smtClean="0">
                <a:latin typeface="Arial" charset="0"/>
                <a:ea typeface="ＭＳ Ｐゴシック" charset="0"/>
                <a:cs typeface="Arial" charset="0"/>
              </a:rPr>
              <a:t>This photograph taken in 1950 shows the </a:t>
            </a:r>
            <a:r>
              <a:rPr lang="en-GB" dirty="0" err="1" smtClean="0">
                <a:latin typeface="Arial" charset="0"/>
                <a:ea typeface="ＭＳ Ｐゴシック" charset="0"/>
                <a:cs typeface="Arial" charset="0"/>
              </a:rPr>
              <a:t>Mond</a:t>
            </a:r>
            <a:r>
              <a:rPr lang="en-GB" dirty="0" smtClean="0">
                <a:latin typeface="Arial" charset="0"/>
                <a:ea typeface="ＭＳ Ｐゴシック" charset="0"/>
                <a:cs typeface="Arial" charset="0"/>
              </a:rPr>
              <a:t> Room at the National Gallery. Here you can see Rembrandt’s </a:t>
            </a:r>
            <a:r>
              <a:rPr lang="en-GB" i="1" dirty="0" smtClean="0">
                <a:latin typeface="Arial" charset="0"/>
                <a:ea typeface="ＭＳ Ｐゴシック" charset="0"/>
                <a:cs typeface="Arial" charset="0"/>
              </a:rPr>
              <a:t>‘Self-Portrait at the Age of 63’  </a:t>
            </a:r>
            <a:r>
              <a:rPr lang="en-GB" dirty="0" smtClean="0">
                <a:latin typeface="Arial" charset="0"/>
                <a:ea typeface="ＭＳ Ｐゴシック" charset="0"/>
                <a:cs typeface="Arial" charset="0"/>
              </a:rPr>
              <a:t>hung in a room with other famous artists from the canon of art history. Consider the following:</a:t>
            </a:r>
          </a:p>
          <a:p>
            <a:pPr marL="628650" lvl="1" indent="-171450">
              <a:buFont typeface="Arial" panose="020B0604020202020204" pitchFamily="34" charset="0"/>
              <a:buChar char="•"/>
            </a:pPr>
            <a:r>
              <a:rPr lang="en-GB" dirty="0" smtClean="0">
                <a:latin typeface="Arial" charset="0"/>
                <a:ea typeface="ＭＳ Ｐゴシック" charset="0"/>
                <a:cs typeface="Arial" charset="0"/>
              </a:rPr>
              <a:t>What links can you see between the portraits in this room?</a:t>
            </a:r>
          </a:p>
          <a:p>
            <a:pPr marL="628650" lvl="1" indent="-171450">
              <a:buFont typeface="Arial" panose="020B0604020202020204" pitchFamily="34" charset="0"/>
              <a:buChar char="•"/>
            </a:pPr>
            <a:r>
              <a:rPr lang="en-GB" dirty="0" smtClean="0">
                <a:latin typeface="Arial" charset="0"/>
                <a:ea typeface="ＭＳ Ｐゴシック" charset="0"/>
                <a:cs typeface="Arial" charset="0"/>
              </a:rPr>
              <a:t>What do you think the curators wanted to tell us by hanging these portraits together?</a:t>
            </a:r>
          </a:p>
          <a:p>
            <a:pPr marL="628650" lvl="1" indent="-171450">
              <a:buFont typeface="Arial" panose="020B0604020202020204" pitchFamily="34" charset="0"/>
              <a:buChar char="•"/>
            </a:pPr>
            <a:r>
              <a:rPr lang="en-GB" dirty="0" smtClean="0">
                <a:latin typeface="Arial" charset="0"/>
                <a:ea typeface="ＭＳ Ｐゴシック" charset="0"/>
                <a:cs typeface="Arial" charset="0"/>
              </a:rPr>
              <a:t>What types of artists and sitters do you think are missing from this display? </a:t>
            </a:r>
            <a:endParaRPr lang="en-GB" dirty="0" smtClean="0">
              <a:latin typeface="Calibri" charset="0"/>
              <a:ea typeface="ＭＳ Ｐゴシック" charset="0"/>
              <a:cs typeface="Arial" charset="0"/>
            </a:endParaRPr>
          </a:p>
          <a:p>
            <a:pPr marL="628650" lvl="1" indent="-171450">
              <a:buFont typeface="Arial" panose="020B0604020202020204" pitchFamily="34" charset="0"/>
              <a:buChar char="•"/>
            </a:pPr>
            <a:r>
              <a:rPr lang="en-GB" dirty="0" smtClean="0">
                <a:latin typeface="Calibri" charset="0"/>
                <a:ea typeface="ＭＳ Ｐゴシック" charset="0"/>
                <a:cs typeface="ＭＳ Ｐゴシック" charset="0"/>
              </a:rPr>
              <a:t>Curate </a:t>
            </a:r>
            <a:r>
              <a:rPr lang="en-GB" dirty="0">
                <a:latin typeface="Calibri" charset="0"/>
                <a:ea typeface="ＭＳ Ｐゴシック" charset="0"/>
                <a:cs typeface="ＭＳ Ｐゴシック" charset="0"/>
              </a:rPr>
              <a:t>an alternative display for Rembrandt’s self-portrait. You can include any artwork you can think of from historical to </a:t>
            </a:r>
            <a:r>
              <a:rPr lang="en-GB" dirty="0" smtClean="0">
                <a:latin typeface="Calibri" charset="0"/>
                <a:ea typeface="ＭＳ Ｐゴシック" charset="0"/>
                <a:cs typeface="ＭＳ Ｐゴシック" charset="0"/>
              </a:rPr>
              <a:t>contemporary. </a:t>
            </a:r>
          </a:p>
          <a:p>
            <a:pPr>
              <a:buFontTx/>
              <a:buChar char="•"/>
            </a:pPr>
            <a:endParaRPr lang="en-GB" dirty="0" smtClean="0">
              <a:latin typeface="Calibri" charset="0"/>
              <a:ea typeface="ＭＳ Ｐゴシック" charset="0"/>
              <a:cs typeface="ＭＳ Ｐゴシック" charset="0"/>
            </a:endParaRPr>
          </a:p>
          <a:p>
            <a:endParaRPr lang="en-GB" b="1" dirty="0">
              <a:solidFill>
                <a:srgbClr val="7F7F7F"/>
              </a:solidFill>
              <a:latin typeface="Arial" charset="0"/>
              <a:ea typeface="ＭＳ Ｐゴシック" charset="0"/>
              <a:cs typeface="Arial" charset="0"/>
            </a:endParaRPr>
          </a:p>
          <a:p>
            <a:endParaRPr lang="en-GB" dirty="0">
              <a:latin typeface="Calibri" charset="0"/>
              <a:ea typeface="ＭＳ Ｐゴシック" charset="0"/>
              <a:cs typeface="ＭＳ Ｐゴシック"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0216E5-1BC6-2C42-9AF7-053F3C2C36BB}" type="slidenum">
              <a:rPr lang="en-US" sz="1200"/>
              <a:pPr eaLnBrk="1" hangingPunct="1"/>
              <a:t>17</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a:solidFill>
                  <a:srgbClr val="7F7F7F"/>
                </a:solidFill>
                <a:latin typeface="Arial" charset="0"/>
                <a:ea typeface="ＭＳ Ｐゴシック" charset="0"/>
                <a:cs typeface="Arial" charset="0"/>
              </a:rPr>
              <a:t>Suggested activities and discussion points</a:t>
            </a:r>
            <a:r>
              <a:rPr lang="en-GB" b="1" dirty="0" smtClean="0">
                <a:solidFill>
                  <a:srgbClr val="7F7F7F"/>
                </a:solidFill>
                <a:latin typeface="Arial" charset="0"/>
                <a:ea typeface="ＭＳ Ｐゴシック" charset="0"/>
                <a:cs typeface="Arial" charset="0"/>
              </a:rPr>
              <a:t> </a:t>
            </a:r>
          </a:p>
          <a:p>
            <a:endParaRPr lang="en-GB" b="1" dirty="0" smtClean="0">
              <a:solidFill>
                <a:srgbClr val="7F7F7F"/>
              </a:solidFill>
              <a:latin typeface="Arial" charset="0"/>
              <a:ea typeface="ＭＳ Ｐゴシック" charset="0"/>
              <a:cs typeface="Arial" charset="0"/>
            </a:endParaRPr>
          </a:p>
          <a:p>
            <a:pPr>
              <a:buFontTx/>
              <a:buNone/>
            </a:pPr>
            <a:r>
              <a:rPr lang="en-US" sz="1200" kern="1200" dirty="0" smtClean="0">
                <a:solidFill>
                  <a:schemeClr val="tx1"/>
                </a:solidFill>
                <a:latin typeface="+mn-lt"/>
                <a:ea typeface="ＭＳ Ｐゴシック" pitchFamily="-65" charset="-128"/>
                <a:cs typeface="ＭＳ Ｐゴシック" pitchFamily="-65" charset="-128"/>
              </a:rPr>
              <a:t>Compare Rembrandt’s </a:t>
            </a:r>
            <a:r>
              <a:rPr lang="en-US" sz="1200" i="1" kern="1200" dirty="0" smtClean="0">
                <a:solidFill>
                  <a:schemeClr val="tx1"/>
                </a:solidFill>
                <a:latin typeface="+mn-lt"/>
                <a:ea typeface="ＭＳ Ｐゴシック" pitchFamily="-65" charset="-128"/>
                <a:cs typeface="ＭＳ Ｐゴシック" pitchFamily="-65" charset="-128"/>
              </a:rPr>
              <a:t>Self </a:t>
            </a:r>
            <a:r>
              <a:rPr lang="en-US" sz="1200" i="1" kern="1200" dirty="0" smtClean="0">
                <a:solidFill>
                  <a:schemeClr val="tx1"/>
                </a:solidFill>
                <a:latin typeface="+mn-lt"/>
                <a:ea typeface="ＭＳ Ｐゴシック" pitchFamily="-65" charset="-128"/>
                <a:cs typeface="ＭＳ Ｐゴシック" pitchFamily="-65" charset="-128"/>
              </a:rPr>
              <a:t>Portrait at the Age of </a:t>
            </a:r>
            <a:r>
              <a:rPr lang="en-US" sz="1200" i="1" kern="1200" dirty="0" smtClean="0">
                <a:solidFill>
                  <a:schemeClr val="tx1"/>
                </a:solidFill>
                <a:latin typeface="+mn-lt"/>
                <a:ea typeface="ＭＳ Ｐゴシック" pitchFamily="-65" charset="-128"/>
                <a:cs typeface="ＭＳ Ｐゴシック" pitchFamily="-65" charset="-128"/>
              </a:rPr>
              <a:t>34 </a:t>
            </a:r>
            <a:r>
              <a:rPr lang="en-US" sz="1200" kern="1200" dirty="0" smtClean="0">
                <a:solidFill>
                  <a:schemeClr val="tx1"/>
                </a:solidFill>
                <a:latin typeface="+mn-lt"/>
                <a:ea typeface="ＭＳ Ｐゴシック" pitchFamily="-65" charset="-128"/>
                <a:cs typeface="ＭＳ Ｐゴシック" pitchFamily="-65" charset="-128"/>
              </a:rPr>
              <a:t>and </a:t>
            </a:r>
            <a:r>
              <a:rPr lang="en-US" sz="1200" i="1" kern="1200" dirty="0" smtClean="0">
                <a:solidFill>
                  <a:schemeClr val="tx1"/>
                </a:solidFill>
                <a:latin typeface="+mn-lt"/>
                <a:ea typeface="ＭＳ Ｐゴシック" pitchFamily="-65" charset="-128"/>
                <a:cs typeface="ＭＳ Ｐゴシック" pitchFamily="-65" charset="-128"/>
              </a:rPr>
              <a:t>Self </a:t>
            </a:r>
            <a:r>
              <a:rPr lang="en-US" sz="1200" i="1" kern="1200" dirty="0" smtClean="0">
                <a:solidFill>
                  <a:schemeClr val="tx1"/>
                </a:solidFill>
                <a:latin typeface="+mn-lt"/>
                <a:ea typeface="ＭＳ Ｐゴシック" pitchFamily="-65" charset="-128"/>
                <a:cs typeface="ＭＳ Ｐゴシック" pitchFamily="-65" charset="-128"/>
              </a:rPr>
              <a:t>Portrait at the Age of </a:t>
            </a:r>
            <a:r>
              <a:rPr lang="en-US" sz="1200" i="1" kern="1200" dirty="0" smtClean="0">
                <a:solidFill>
                  <a:schemeClr val="tx1"/>
                </a:solidFill>
                <a:latin typeface="+mn-lt"/>
                <a:ea typeface="ＭＳ Ｐゴシック" pitchFamily="-65" charset="-128"/>
                <a:cs typeface="ＭＳ Ｐゴシック" pitchFamily="-65" charset="-128"/>
              </a:rPr>
              <a:t>63:</a:t>
            </a:r>
            <a:r>
              <a:rPr lang="en-US" sz="1200" kern="1200" dirty="0" smtClean="0">
                <a:solidFill>
                  <a:schemeClr val="tx1"/>
                </a:solidFill>
                <a:latin typeface="+mn-lt"/>
                <a:ea typeface="ＭＳ Ｐゴシック" pitchFamily="-65" charset="-128"/>
                <a:cs typeface="ＭＳ Ｐゴシック" pitchFamily="-65" charset="-128"/>
              </a:rPr>
              <a:t>   </a:t>
            </a:r>
          </a:p>
          <a:p>
            <a:pPr>
              <a:buFontTx/>
              <a:buNone/>
            </a:pPr>
            <a:endParaRPr lang="en-US" sz="1200" kern="1200" dirty="0" smtClean="0">
              <a:solidFill>
                <a:schemeClr val="tx1"/>
              </a:solidFill>
              <a:latin typeface="+mn-lt"/>
              <a:ea typeface="ＭＳ Ｐゴシック" pitchFamily="-65" charset="-128"/>
              <a:cs typeface="ＭＳ Ｐゴシック" pitchFamily="-65" charset="-128"/>
            </a:endParaRPr>
          </a:p>
          <a:p>
            <a:pPr>
              <a:buFont typeface="Arial"/>
              <a:buChar char="•"/>
            </a:pPr>
            <a:r>
              <a:rPr lang="en-US" sz="1200" kern="1200" dirty="0" smtClean="0">
                <a:solidFill>
                  <a:schemeClr val="tx1"/>
                </a:solidFill>
                <a:latin typeface="+mn-lt"/>
                <a:ea typeface="ＭＳ Ｐゴシック" pitchFamily="-65" charset="-128"/>
                <a:cs typeface="ＭＳ Ｐゴシック" pitchFamily="-65" charset="-128"/>
              </a:rPr>
              <a:t> How are they similar and different?</a:t>
            </a:r>
          </a:p>
          <a:p>
            <a:pPr>
              <a:buFont typeface="Arial"/>
              <a:buChar char="•"/>
            </a:pPr>
            <a:r>
              <a:rPr lang="en-US" sz="1200" kern="1200" baseline="0" dirty="0" smtClean="0">
                <a:solidFill>
                  <a:schemeClr val="tx1"/>
                </a:solidFill>
                <a:latin typeface="+mn-lt"/>
                <a:ea typeface="ＭＳ Ｐゴシック" pitchFamily="-65" charset="-128"/>
                <a:cs typeface="ＭＳ Ｐゴシック" pitchFamily="-65" charset="-128"/>
              </a:rPr>
              <a:t> </a:t>
            </a:r>
            <a:r>
              <a:rPr lang="en-US" sz="1200" kern="1200" dirty="0" smtClean="0">
                <a:solidFill>
                  <a:schemeClr val="tx1"/>
                </a:solidFill>
                <a:latin typeface="+mn-lt"/>
                <a:ea typeface="ＭＳ Ｐゴシック" pitchFamily="-65" charset="-128"/>
                <a:cs typeface="ＭＳ Ｐゴシック" pitchFamily="-65" charset="-128"/>
              </a:rPr>
              <a:t>What do you think Rembrandt wants to say about himself in each of these self-portraits?</a:t>
            </a:r>
          </a:p>
          <a:p>
            <a:pPr>
              <a:buFont typeface="Arial"/>
              <a:buChar char="•"/>
            </a:pPr>
            <a:r>
              <a:rPr lang="en-US" sz="1200" kern="1200" baseline="0" dirty="0" smtClean="0">
                <a:solidFill>
                  <a:schemeClr val="tx1"/>
                </a:solidFill>
                <a:latin typeface="+mn-lt"/>
                <a:ea typeface="ＭＳ Ｐゴシック" pitchFamily="-65" charset="-128"/>
                <a:cs typeface="ＭＳ Ｐゴシック" pitchFamily="-65" charset="-128"/>
              </a:rPr>
              <a:t> </a:t>
            </a:r>
            <a:r>
              <a:rPr lang="en-US" sz="1200" kern="1200" dirty="0" smtClean="0">
                <a:solidFill>
                  <a:schemeClr val="tx1"/>
                </a:solidFill>
                <a:latin typeface="+mn-lt"/>
                <a:ea typeface="ＭＳ Ｐゴシック" pitchFamily="-65" charset="-128"/>
                <a:cs typeface="ＭＳ Ｐゴシック" pitchFamily="-65" charset="-128"/>
              </a:rPr>
              <a:t>Which do you prefer? Why?</a:t>
            </a:r>
            <a:endParaRPr lang="en-GB" dirty="0" smtClean="0">
              <a:latin typeface="Calibri" charset="0"/>
              <a:ea typeface="ＭＳ Ｐゴシック" charset="0"/>
              <a:cs typeface="ＭＳ Ｐゴシック" charset="0"/>
            </a:endParaRPr>
          </a:p>
          <a:p>
            <a:endParaRPr lang="en-GB" b="1" dirty="0">
              <a:solidFill>
                <a:srgbClr val="7F7F7F"/>
              </a:solidFill>
              <a:latin typeface="Arial" charset="0"/>
              <a:ea typeface="ＭＳ Ｐゴシック" charset="0"/>
              <a:cs typeface="Arial" charset="0"/>
            </a:endParaRPr>
          </a:p>
          <a:p>
            <a:endParaRPr lang="en-GB" dirty="0">
              <a:latin typeface="Calibri" charset="0"/>
              <a:ea typeface="ＭＳ Ｐゴシック" charset="0"/>
              <a:cs typeface="ＭＳ Ｐゴシック"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0216E5-1BC6-2C42-9AF7-053F3C2C36BB}" type="slidenum">
              <a:rPr lang="en-US" sz="1200"/>
              <a:pPr eaLnBrk="1" hangingPunct="1"/>
              <a:t>18</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sz="1400" b="1" dirty="0">
                <a:solidFill>
                  <a:srgbClr val="7F7F7F"/>
                </a:solidFill>
                <a:latin typeface="Arial" charset="0"/>
                <a:ea typeface="ＭＳ Ｐゴシック" charset="0"/>
                <a:cs typeface="Arial" charset="0"/>
              </a:rPr>
              <a:t>Suggested activities and discussion points </a:t>
            </a:r>
          </a:p>
          <a:p>
            <a:pPr eaLnBrk="1" hangingPunct="1">
              <a:spcBef>
                <a:spcPct val="0"/>
              </a:spcBef>
            </a:pPr>
            <a:endParaRPr lang="en-GB" sz="1400" dirty="0">
              <a:latin typeface="Arial" charset="0"/>
              <a:ea typeface="ＭＳ Ｐゴシック" charset="0"/>
              <a:cs typeface="Arial" charset="0"/>
            </a:endParaRPr>
          </a:p>
          <a:p>
            <a:pPr marL="171450" indent="-171450">
              <a:buFont typeface="Arial" panose="020B0604020202020204" pitchFamily="34" charset="0"/>
              <a:buChar char="•"/>
            </a:pPr>
            <a:r>
              <a:rPr lang="en-GB" dirty="0">
                <a:latin typeface="Arial" charset="0"/>
                <a:ea typeface="ＭＳ Ｐゴシック" charset="0"/>
                <a:cs typeface="Arial" charset="0"/>
              </a:rPr>
              <a:t>Look at the people in these paintings. </a:t>
            </a:r>
            <a:r>
              <a:rPr lang="en-GB" dirty="0" smtClean="0">
                <a:latin typeface="Arial" charset="0"/>
                <a:ea typeface="ＭＳ Ｐゴシック" charset="0"/>
                <a:cs typeface="Arial" charset="0"/>
              </a:rPr>
              <a:t>Do you </a:t>
            </a:r>
            <a:r>
              <a:rPr lang="en-GB" dirty="0">
                <a:latin typeface="Arial" charset="0"/>
                <a:ea typeface="ＭＳ Ｐゴシック" charset="0"/>
                <a:cs typeface="Arial" charset="0"/>
              </a:rPr>
              <a:t>think they might be connected? Why/why not? </a:t>
            </a:r>
          </a:p>
          <a:p>
            <a:pPr marL="171450" indent="-171450">
              <a:buFont typeface="Arial" panose="020B0604020202020204" pitchFamily="34" charset="0"/>
              <a:buChar char="•"/>
            </a:pPr>
            <a:r>
              <a:rPr lang="en-GB" dirty="0">
                <a:latin typeface="Arial" charset="0"/>
                <a:ea typeface="ＭＳ Ｐゴシック" charset="0"/>
                <a:cs typeface="Arial" charset="0"/>
              </a:rPr>
              <a:t>What type of people do you think they were? Wealthy? Poor? Royalty? How old </a:t>
            </a:r>
            <a:r>
              <a:rPr lang="en-GB" dirty="0" smtClean="0">
                <a:latin typeface="Arial" charset="0"/>
                <a:ea typeface="ＭＳ Ｐゴシック" charset="0"/>
                <a:cs typeface="Arial" charset="0"/>
              </a:rPr>
              <a:t>are they? </a:t>
            </a:r>
            <a:r>
              <a:rPr lang="en-GB" dirty="0">
                <a:latin typeface="Arial" charset="0"/>
                <a:ea typeface="ＭＳ Ｐゴシック" charset="0"/>
                <a:cs typeface="Arial" charset="0"/>
              </a:rPr>
              <a:t>What was their place in society? What </a:t>
            </a:r>
            <a:r>
              <a:rPr lang="en-GB" dirty="0" smtClean="0">
                <a:latin typeface="Arial" charset="0"/>
                <a:ea typeface="ＭＳ Ｐゴシック" charset="0"/>
                <a:cs typeface="Arial" charset="0"/>
              </a:rPr>
              <a:t>do these paintings tell you about </a:t>
            </a:r>
            <a:r>
              <a:rPr lang="en-GB" dirty="0">
                <a:latin typeface="Arial" charset="0"/>
                <a:ea typeface="ＭＳ Ｐゴシック" charset="0"/>
                <a:cs typeface="Arial" charset="0"/>
              </a:rPr>
              <a:t>their personalities?</a:t>
            </a:r>
          </a:p>
          <a:p>
            <a:pPr marL="171450" indent="-171450">
              <a:buFont typeface="Arial" panose="020B0604020202020204" pitchFamily="34" charset="0"/>
              <a:buChar char="•"/>
            </a:pPr>
            <a:r>
              <a:rPr lang="en-GB" dirty="0" smtClean="0">
                <a:latin typeface="Arial" charset="0"/>
                <a:ea typeface="ＭＳ Ｐゴシック" charset="0"/>
                <a:cs typeface="Arial" charset="0"/>
              </a:rPr>
              <a:t>Explain </a:t>
            </a:r>
            <a:r>
              <a:rPr lang="en-GB" dirty="0">
                <a:latin typeface="Arial" charset="0"/>
                <a:ea typeface="ＭＳ Ｐゴシック" charset="0"/>
                <a:cs typeface="Arial" charset="0"/>
              </a:rPr>
              <a:t>a pendant portrait. ‘If I tell you about pendant portraits, how does that change your thinking about these paintings?’ </a:t>
            </a:r>
            <a:endParaRPr lang="en-GB" dirty="0" smtClean="0">
              <a:latin typeface="Arial" charset="0"/>
              <a:ea typeface="ＭＳ Ｐゴシック" charset="0"/>
              <a:cs typeface="Arial" charset="0"/>
            </a:endParaRPr>
          </a:p>
          <a:p>
            <a:pPr marL="171450" indent="-171450" eaLnBrk="1" hangingPunct="1">
              <a:buFont typeface="Arial" panose="020B0604020202020204" pitchFamily="34" charset="0"/>
              <a:buChar char="•"/>
            </a:pPr>
            <a:r>
              <a:rPr lang="en-GB" dirty="0" smtClean="0">
                <a:latin typeface="Arial" charset="0"/>
                <a:ea typeface="ＭＳ Ｐゴシック" charset="0"/>
                <a:cs typeface="Arial" charset="0"/>
              </a:rPr>
              <a:t>If these two characters were alive today, what kind of jobs do you think they might have? Can you explain why? </a:t>
            </a:r>
          </a:p>
          <a:p>
            <a:pPr marL="171450" indent="-171450">
              <a:buFont typeface="Arial" panose="020B0604020202020204" pitchFamily="34" charset="0"/>
              <a:buChar char="•"/>
            </a:pPr>
            <a:r>
              <a:rPr lang="en-GB" dirty="0" smtClean="0">
                <a:latin typeface="Arial" charset="0"/>
                <a:ea typeface="ＭＳ Ｐゴシック" charset="0"/>
                <a:cs typeface="Arial" charset="0"/>
              </a:rPr>
              <a:t>Collect contemporary images of family portraits. Do you think the way we portray families has changed since Rembrandt’s time? </a:t>
            </a:r>
          </a:p>
          <a:p>
            <a:pPr marL="171450" indent="-171450">
              <a:buFont typeface="Arial" panose="020B0604020202020204" pitchFamily="34" charset="0"/>
              <a:buChar char="•"/>
            </a:pPr>
            <a:r>
              <a:rPr lang="en-GB" dirty="0" smtClean="0">
                <a:latin typeface="Arial" charset="0"/>
                <a:ea typeface="ＭＳ Ｐゴシック" charset="0"/>
                <a:cs typeface="Arial" charset="0"/>
              </a:rPr>
              <a:t>Restage a family portrait live in groups of </a:t>
            </a:r>
            <a:r>
              <a:rPr lang="en-GB" dirty="0" smtClean="0">
                <a:latin typeface="Arial" charset="0"/>
                <a:ea typeface="ＭＳ Ｐゴシック" charset="0"/>
                <a:cs typeface="Arial" charset="0"/>
              </a:rPr>
              <a:t>3 to 5</a:t>
            </a:r>
            <a:r>
              <a:rPr lang="en-GB" dirty="0" smtClean="0">
                <a:latin typeface="Arial" charset="0"/>
                <a:ea typeface="ＭＳ Ｐゴシック" charset="0"/>
                <a:cs typeface="Arial" charset="0"/>
              </a:rPr>
              <a:t>. </a:t>
            </a:r>
          </a:p>
          <a:p>
            <a:pPr marL="171450" indent="-171450">
              <a:buFont typeface="Arial" panose="020B0604020202020204" pitchFamily="34" charset="0"/>
              <a:buChar char="•"/>
            </a:pPr>
            <a:endParaRPr lang="en-GB" dirty="0">
              <a:latin typeface="Arial" charset="0"/>
              <a:ea typeface="ＭＳ Ｐゴシック" charset="0"/>
              <a:cs typeface="Arial" charset="0"/>
            </a:endParaRPr>
          </a:p>
          <a:p>
            <a:pPr eaLnBrk="1" hangingPunct="1">
              <a:spcBef>
                <a:spcPct val="0"/>
              </a:spcBef>
              <a:buFontTx/>
              <a:buChar char="•"/>
            </a:pPr>
            <a:endParaRPr lang="en-GB" sz="1400" dirty="0">
              <a:latin typeface="Arial" charset="0"/>
              <a:ea typeface="ＭＳ Ｐゴシック" charset="0"/>
              <a:cs typeface="Arial" charset="0"/>
            </a:endParaRPr>
          </a:p>
          <a:p>
            <a:pPr eaLnBrk="1" hangingPunct="1">
              <a:spcBef>
                <a:spcPct val="0"/>
              </a:spcBef>
            </a:pPr>
            <a:endParaRPr lang="en-US" dirty="0">
              <a:latin typeface="Calibri" charset="0"/>
              <a:ea typeface="ＭＳ Ｐゴシック" charset="0"/>
              <a:cs typeface="ＭＳ Ｐゴシック"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6F95DE-90A2-424A-8503-E4489E3A4E3B}" type="slidenum">
              <a:rPr lang="en-US" sz="1200"/>
              <a:pPr eaLnBrk="1" hangingPunct="1"/>
              <a:t>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i="1" dirty="0">
                <a:latin typeface="Calibri" charset="0"/>
                <a:ea typeface="ＭＳ Ｐゴシック" charset="0"/>
                <a:cs typeface="ＭＳ Ｐゴシック" charset="0"/>
              </a:rPr>
              <a:t> </a:t>
            </a:r>
            <a:r>
              <a:rPr lang="en-GB" b="1" dirty="0">
                <a:solidFill>
                  <a:srgbClr val="7F7F7F"/>
                </a:solidFill>
                <a:latin typeface="Arial" charset="0"/>
                <a:ea typeface="ＭＳ Ｐゴシック" charset="0"/>
                <a:cs typeface="Arial" charset="0"/>
              </a:rPr>
              <a:t>Suggested activities and discussion points </a:t>
            </a:r>
          </a:p>
          <a:p>
            <a:endParaRPr lang="en-GB" dirty="0">
              <a:latin typeface="Arial" charset="0"/>
              <a:ea typeface="ＭＳ Ｐゴシック" charset="0"/>
              <a:cs typeface="Arial" charset="0"/>
            </a:endParaRPr>
          </a:p>
          <a:p>
            <a:pPr marL="171450" indent="-171450">
              <a:buFont typeface="Arial"/>
              <a:buChar char="•"/>
            </a:pPr>
            <a:r>
              <a:rPr lang="en-GB" dirty="0">
                <a:latin typeface="Arial" charset="0"/>
                <a:ea typeface="ＭＳ Ｐゴシック" charset="0"/>
                <a:cs typeface="Arial" charset="0"/>
              </a:rPr>
              <a:t>What words or phrases would you use to describe this house? And the people who live in it? </a:t>
            </a:r>
          </a:p>
          <a:p>
            <a:pPr marL="171450" indent="-171450">
              <a:buFont typeface="Arial"/>
              <a:buChar char="•"/>
            </a:pPr>
            <a:r>
              <a:rPr lang="en-GB" dirty="0" smtClean="0">
                <a:latin typeface="Arial" charset="0"/>
                <a:ea typeface="ＭＳ Ｐゴシック" charset="0"/>
                <a:cs typeface="Arial" charset="0"/>
              </a:rPr>
              <a:t>Some </a:t>
            </a:r>
            <a:r>
              <a:rPr lang="en-GB" dirty="0">
                <a:latin typeface="Arial" charset="0"/>
                <a:ea typeface="ＭＳ Ｐゴシック" charset="0"/>
                <a:cs typeface="Arial" charset="0"/>
              </a:rPr>
              <a:t>people have said that the pendant portraits of Jacob Trip and </a:t>
            </a:r>
            <a:r>
              <a:rPr lang="en-GB" dirty="0" err="1">
                <a:latin typeface="Arial" charset="0"/>
                <a:ea typeface="ＭＳ Ｐゴシック" charset="0"/>
                <a:cs typeface="Arial" charset="0"/>
              </a:rPr>
              <a:t>Margaretha</a:t>
            </a:r>
            <a:r>
              <a:rPr lang="en-GB" dirty="0">
                <a:latin typeface="Arial" charset="0"/>
                <a:ea typeface="ＭＳ Ｐゴシック" charset="0"/>
                <a:cs typeface="Arial" charset="0"/>
              </a:rPr>
              <a:t> de </a:t>
            </a:r>
            <a:r>
              <a:rPr lang="en-GB" dirty="0" smtClean="0">
                <a:latin typeface="Arial" charset="0"/>
                <a:ea typeface="ＭＳ Ｐゴシック" charset="0"/>
                <a:cs typeface="Arial" charset="0"/>
              </a:rPr>
              <a:t>Geer </a:t>
            </a:r>
            <a:r>
              <a:rPr lang="en-GB" dirty="0">
                <a:latin typeface="Arial" charset="0"/>
                <a:ea typeface="ＭＳ Ｐゴシック" charset="0"/>
                <a:cs typeface="Arial" charset="0"/>
              </a:rPr>
              <a:t>were first displayed in this house. What do you think</a:t>
            </a:r>
            <a:r>
              <a:rPr lang="en-GB" dirty="0" smtClean="0">
                <a:latin typeface="Arial" charset="0"/>
                <a:ea typeface="ＭＳ Ｐゴシック" charset="0"/>
                <a:cs typeface="Arial" charset="0"/>
              </a:rPr>
              <a:t>?</a:t>
            </a:r>
            <a:endParaRPr lang="en-GB" dirty="0">
              <a:latin typeface="Arial" charset="0"/>
              <a:ea typeface="ＭＳ Ｐゴシック" charset="0"/>
              <a:cs typeface="Arial" charset="0"/>
            </a:endParaRPr>
          </a:p>
          <a:p>
            <a:pPr marL="171450" indent="-171450">
              <a:buFont typeface="Arial"/>
              <a:buChar char="•"/>
            </a:pPr>
            <a:r>
              <a:rPr lang="en-GB" dirty="0">
                <a:latin typeface="Arial" charset="0"/>
                <a:ea typeface="ＭＳ Ｐゴシック" charset="0"/>
                <a:cs typeface="Arial" charset="0"/>
              </a:rPr>
              <a:t>Imagine some alternative contexts to display these portraits. Where would you show them? Be as creative as possible – make collages, 3D models, computer animations! </a:t>
            </a:r>
          </a:p>
          <a:p>
            <a:endParaRPr lang="en-US" dirty="0">
              <a:latin typeface="Calibri" charset="0"/>
              <a:ea typeface="ＭＳ Ｐゴシック" charset="0"/>
              <a:cs typeface="ＭＳ Ｐゴシック"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0BB9E9-6FFC-F14A-9EE6-3CFCD4091BBC}" type="slidenum">
              <a:rPr lang="en-US" sz="1200"/>
              <a:pPr eaLnBrk="1" hangingPunct="1"/>
              <a:t>4</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dirty="0">
                <a:solidFill>
                  <a:srgbClr val="7F7F7F"/>
                </a:solidFill>
                <a:latin typeface="Arial" charset="0"/>
                <a:ea typeface="ＭＳ Ｐゴシック" charset="0"/>
                <a:cs typeface="Arial" charset="0"/>
              </a:rPr>
              <a:t>Suggested activities and discussion points </a:t>
            </a:r>
          </a:p>
          <a:p>
            <a:pPr eaLnBrk="1" hangingPunct="1"/>
            <a:endParaRPr lang="en-GB" dirty="0">
              <a:solidFill>
                <a:srgbClr val="7F7F7F"/>
              </a:solidFill>
              <a:latin typeface="Arial" charset="0"/>
              <a:ea typeface="ＭＳ Ｐゴシック" charset="0"/>
              <a:cs typeface="Arial" charset="0"/>
            </a:endParaRPr>
          </a:p>
          <a:p>
            <a:pPr marL="171450" indent="-171450">
              <a:buFont typeface="Arial" panose="020B0604020202020204" pitchFamily="34" charset="0"/>
              <a:buChar char="•"/>
            </a:pPr>
            <a:r>
              <a:rPr lang="en-GB" dirty="0">
                <a:latin typeface="Arial" charset="0"/>
                <a:ea typeface="ＭＳ Ｐゴシック" charset="0"/>
                <a:cs typeface="Arial" charset="0"/>
              </a:rPr>
              <a:t>Objects in portraits, which we sometimes call attributes, are significant and can tell us about the people in a painting. </a:t>
            </a:r>
            <a:r>
              <a:rPr lang="en-GB" dirty="0" smtClean="0">
                <a:latin typeface="Arial" charset="0"/>
                <a:ea typeface="ＭＳ Ｐゴシック" charset="0"/>
                <a:cs typeface="Arial" charset="0"/>
              </a:rPr>
              <a:t>What do you think </a:t>
            </a:r>
            <a:r>
              <a:rPr lang="en-GB" dirty="0" err="1" smtClean="0">
                <a:latin typeface="Arial" charset="0"/>
                <a:ea typeface="ＭＳ Ｐゴシック" charset="0"/>
                <a:cs typeface="Arial" charset="0"/>
              </a:rPr>
              <a:t>Margaretha</a:t>
            </a:r>
            <a:r>
              <a:rPr lang="en-GB" dirty="0" smtClean="0">
                <a:latin typeface="Arial" charset="0"/>
                <a:ea typeface="ＭＳ Ｐゴシック" charset="0"/>
                <a:cs typeface="Arial" charset="0"/>
              </a:rPr>
              <a:t> is holding in her hand? </a:t>
            </a:r>
            <a:r>
              <a:rPr lang="en-GB" dirty="0">
                <a:latin typeface="Arial" charset="0"/>
                <a:ea typeface="ＭＳ Ｐゴシック" charset="0"/>
                <a:cs typeface="Arial" charset="0"/>
              </a:rPr>
              <a:t>What might this </a:t>
            </a:r>
            <a:r>
              <a:rPr lang="en-GB" dirty="0" smtClean="0">
                <a:latin typeface="Arial" charset="0"/>
                <a:ea typeface="ＭＳ Ｐゴシック" charset="0"/>
                <a:cs typeface="Arial" charset="0"/>
              </a:rPr>
              <a:t>object tell </a:t>
            </a:r>
            <a:r>
              <a:rPr lang="en-GB" dirty="0">
                <a:latin typeface="Arial" charset="0"/>
                <a:ea typeface="ＭＳ Ｐゴシック" charset="0"/>
                <a:cs typeface="Arial" charset="0"/>
              </a:rPr>
              <a:t>us about</a:t>
            </a:r>
            <a:r>
              <a:rPr lang="en-GB" dirty="0" smtClean="0">
                <a:latin typeface="Arial" charset="0"/>
                <a:ea typeface="ＭＳ Ｐゴシック" charset="0"/>
                <a:cs typeface="Arial" charset="0"/>
              </a:rPr>
              <a:t> her?</a:t>
            </a:r>
            <a:endParaRPr lang="en-GB" dirty="0">
              <a:latin typeface="Arial" charset="0"/>
              <a:ea typeface="ＭＳ Ｐゴシック" charset="0"/>
              <a:cs typeface="Arial" charset="0"/>
            </a:endParaRPr>
          </a:p>
          <a:p>
            <a:pPr marL="171450" indent="-171450">
              <a:buFont typeface="Arial" panose="020B0604020202020204" pitchFamily="34" charset="0"/>
              <a:buChar char="•"/>
            </a:pPr>
            <a:r>
              <a:rPr lang="en-GB" dirty="0">
                <a:latin typeface="Arial" charset="0"/>
                <a:ea typeface="ＭＳ Ｐゴシック" charset="0"/>
                <a:cs typeface="Arial" charset="0"/>
              </a:rPr>
              <a:t>Gather objects and props. What would you include in a portrait of yourself today? </a:t>
            </a:r>
          </a:p>
          <a:p>
            <a:pPr marL="171450" indent="-171450">
              <a:buFont typeface="Arial" panose="020B0604020202020204" pitchFamily="34" charset="0"/>
              <a:buChar char="•"/>
            </a:pPr>
            <a:r>
              <a:rPr lang="en-GB" dirty="0">
                <a:latin typeface="Arial" charset="0"/>
                <a:ea typeface="ＭＳ Ｐゴシック" charset="0"/>
                <a:cs typeface="Arial" charset="0"/>
              </a:rPr>
              <a:t>Why might people have wanted their portraits painted in the 17th </a:t>
            </a:r>
            <a:r>
              <a:rPr lang="en-GB" dirty="0" smtClean="0">
                <a:latin typeface="Arial" charset="0"/>
                <a:ea typeface="ＭＳ Ｐゴシック" charset="0"/>
                <a:cs typeface="Arial" charset="0"/>
              </a:rPr>
              <a:t>century?</a:t>
            </a:r>
          </a:p>
          <a:p>
            <a:pPr marL="171450" indent="-171450">
              <a:buFont typeface="Arial" panose="020B0604020202020204" pitchFamily="34" charset="0"/>
              <a:buChar char="•"/>
            </a:pPr>
            <a:r>
              <a:rPr lang="en-GB" dirty="0" smtClean="0">
                <a:latin typeface="Arial" charset="0"/>
                <a:ea typeface="ＭＳ Ｐゴシック" charset="0"/>
                <a:cs typeface="Arial" charset="0"/>
              </a:rPr>
              <a:t>Why </a:t>
            </a:r>
            <a:r>
              <a:rPr lang="en-GB" dirty="0">
                <a:latin typeface="Arial" charset="0"/>
                <a:ea typeface="ＭＳ Ｐゴシック" charset="0"/>
                <a:cs typeface="Arial" charset="0"/>
              </a:rPr>
              <a:t>do people want photographs of themselves today?</a:t>
            </a:r>
          </a:p>
          <a:p>
            <a:pPr eaLnBrk="1" hangingPunct="1"/>
            <a:endParaRPr lang="en-GB" dirty="0">
              <a:solidFill>
                <a:srgbClr val="7F7F7F"/>
              </a:solidFill>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99C573-043E-6C42-B1DA-EC81E63E752C}" type="slidenum">
              <a:rPr lang="en-US" sz="1200"/>
              <a:pPr eaLnBrk="1" hangingPunct="1"/>
              <a:t>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dirty="0">
                <a:solidFill>
                  <a:srgbClr val="7F7F7F"/>
                </a:solidFill>
                <a:latin typeface="Arial" charset="0"/>
                <a:ea typeface="ＭＳ Ｐゴシック" charset="0"/>
                <a:cs typeface="Arial" charset="0"/>
              </a:rPr>
              <a:t>Suggested activities and discussion points </a:t>
            </a:r>
            <a:endParaRPr lang="en-GB" b="1" dirty="0" smtClean="0">
              <a:solidFill>
                <a:srgbClr val="7F7F7F"/>
              </a:solidFill>
              <a:latin typeface="Arial" charset="0"/>
              <a:ea typeface="ＭＳ Ｐゴシック" charset="0"/>
              <a:cs typeface="Arial" charset="0"/>
            </a:endParaRPr>
          </a:p>
          <a:p>
            <a:pPr>
              <a:buFontTx/>
              <a:buNone/>
            </a:pPr>
            <a:endParaRPr lang="en-GB" b="1" dirty="0" smtClean="0">
              <a:solidFill>
                <a:srgbClr val="7F7F7F"/>
              </a:solidFill>
              <a:latin typeface="Arial" charset="0"/>
              <a:ea typeface="ＭＳ Ｐゴシック" charset="0"/>
              <a:cs typeface="Arial" charset="0"/>
            </a:endParaRPr>
          </a:p>
          <a:p>
            <a:pPr marL="171450" indent="-171450">
              <a:buFont typeface="Arial" panose="020B0604020202020204" pitchFamily="34" charset="0"/>
              <a:buChar char="•"/>
            </a:pPr>
            <a:r>
              <a:rPr lang="en-GB" dirty="0" smtClean="0">
                <a:latin typeface="Arial" charset="0"/>
                <a:ea typeface="ＭＳ Ｐゴシック" charset="0"/>
                <a:cs typeface="Arial" charset="0"/>
              </a:rPr>
              <a:t>These </a:t>
            </a:r>
            <a:r>
              <a:rPr lang="en-GB" dirty="0">
                <a:latin typeface="Arial" charset="0"/>
                <a:ea typeface="ＭＳ Ｐゴシック" charset="0"/>
                <a:cs typeface="Arial" charset="0"/>
              </a:rPr>
              <a:t>paintings were first sold to the National Gallery by Lady de </a:t>
            </a:r>
            <a:r>
              <a:rPr lang="en-GB" dirty="0" err="1">
                <a:latin typeface="Arial" charset="0"/>
                <a:ea typeface="ＭＳ Ｐゴシック" charset="0"/>
                <a:cs typeface="Arial" charset="0"/>
              </a:rPr>
              <a:t>Saumarez</a:t>
            </a:r>
            <a:r>
              <a:rPr lang="en-GB" dirty="0">
                <a:latin typeface="Arial" charset="0"/>
                <a:ea typeface="ＭＳ Ｐゴシック" charset="0"/>
                <a:cs typeface="Arial" charset="0"/>
              </a:rPr>
              <a:t> in 1898 for the sum of £12,500. What </a:t>
            </a:r>
            <a:r>
              <a:rPr lang="en-GB" dirty="0" smtClean="0">
                <a:latin typeface="Arial" charset="0"/>
                <a:ea typeface="ＭＳ Ｐゴシック" charset="0"/>
                <a:cs typeface="Arial" charset="0"/>
              </a:rPr>
              <a:t>does this tell </a:t>
            </a:r>
            <a:r>
              <a:rPr lang="en-GB" dirty="0">
                <a:latin typeface="Arial" charset="0"/>
                <a:ea typeface="ＭＳ Ｐゴシック" charset="0"/>
                <a:cs typeface="Arial" charset="0"/>
              </a:rPr>
              <a:t>you about the significance of these paintings</a:t>
            </a:r>
            <a:r>
              <a:rPr lang="en-GB" dirty="0" smtClean="0">
                <a:latin typeface="Arial" charset="0"/>
                <a:ea typeface="ＭＳ Ｐゴシック" charset="0"/>
                <a:cs typeface="Arial" charset="0"/>
              </a:rPr>
              <a:t>?</a:t>
            </a:r>
            <a:endParaRPr lang="en-GB" dirty="0">
              <a:latin typeface="Arial" charset="0"/>
              <a:ea typeface="ＭＳ Ｐゴシック" charset="0"/>
              <a:cs typeface="Arial" charset="0"/>
            </a:endParaRPr>
          </a:p>
          <a:p>
            <a:pPr marL="171450" indent="-171450">
              <a:buFont typeface="Arial" panose="020B0604020202020204" pitchFamily="34" charset="0"/>
              <a:buChar char="•"/>
            </a:pPr>
            <a:r>
              <a:rPr lang="en-GB" dirty="0">
                <a:latin typeface="Arial" charset="0"/>
                <a:ea typeface="ＭＳ Ｐゴシック" charset="0"/>
                <a:cs typeface="Arial" charset="0"/>
              </a:rPr>
              <a:t>If I point out that these paintings are now owned by the British nation, and so every one of you,</a:t>
            </a:r>
            <a:r>
              <a:rPr lang="en-GB" dirty="0" smtClean="0">
                <a:latin typeface="Arial" charset="0"/>
                <a:ea typeface="ＭＳ Ｐゴシック" charset="0"/>
                <a:cs typeface="Arial" charset="0"/>
              </a:rPr>
              <a:t> does </a:t>
            </a:r>
            <a:r>
              <a:rPr lang="en-GB" dirty="0">
                <a:latin typeface="Arial" charset="0"/>
                <a:ea typeface="ＭＳ Ｐゴシック" charset="0"/>
                <a:cs typeface="Arial" charset="0"/>
              </a:rPr>
              <a:t>your </a:t>
            </a:r>
            <a:r>
              <a:rPr lang="en-GB" dirty="0" smtClean="0">
                <a:latin typeface="Arial" charset="0"/>
                <a:ea typeface="ＭＳ Ｐゴシック" charset="0"/>
                <a:cs typeface="Arial" charset="0"/>
              </a:rPr>
              <a:t>opinion of them change? If yes, how? If no, why not?</a:t>
            </a:r>
          </a:p>
          <a:p>
            <a:pPr eaLnBrk="1" hangingPunct="1"/>
            <a:endParaRPr lang="en-GB" b="1" dirty="0">
              <a:solidFill>
                <a:srgbClr val="7F7F7F"/>
              </a:solidFill>
              <a:latin typeface="Arial" charset="0"/>
              <a:ea typeface="ＭＳ Ｐゴシック" charset="0"/>
              <a:cs typeface="Arial"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4DA8F2-1FA3-9B49-A942-1BAEE41ACF56}" type="slidenum">
              <a:rPr lang="en-US" sz="1200"/>
              <a:pPr eaLnBrk="1" hangingPunct="1"/>
              <a:t>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dirty="0">
                <a:solidFill>
                  <a:srgbClr val="7F7F7F"/>
                </a:solidFill>
                <a:latin typeface="Arial" charset="0"/>
                <a:ea typeface="ＭＳ Ｐゴシック" charset="0"/>
                <a:cs typeface="Arial" charset="0"/>
              </a:rPr>
              <a:t>Suggested activities and discussion points </a:t>
            </a:r>
            <a:endParaRPr lang="en-GB" b="1" dirty="0" smtClean="0">
              <a:solidFill>
                <a:srgbClr val="7F7F7F"/>
              </a:solidFill>
              <a:latin typeface="Arial" charset="0"/>
              <a:ea typeface="ＭＳ Ｐゴシック" charset="0"/>
              <a:cs typeface="Arial" charset="0"/>
            </a:endParaRPr>
          </a:p>
          <a:p>
            <a:pPr eaLnBrk="1" hangingPunct="1"/>
            <a:endParaRPr lang="en-GB" b="1" dirty="0" smtClean="0">
              <a:solidFill>
                <a:srgbClr val="7F7F7F"/>
              </a:solidFill>
              <a:latin typeface="Arial" charset="0"/>
              <a:ea typeface="ＭＳ Ｐゴシック" charset="0"/>
              <a:cs typeface="Arial" charset="0"/>
            </a:endParaRPr>
          </a:p>
          <a:p>
            <a:pPr marL="171450" indent="-171450">
              <a:buFont typeface="Arial" panose="020B0604020202020204" pitchFamily="34" charset="0"/>
              <a:buChar char="•"/>
            </a:pPr>
            <a:r>
              <a:rPr lang="en-GB" dirty="0">
                <a:latin typeface="Arial" charset="0"/>
                <a:ea typeface="ＭＳ Ｐゴシック" charset="0"/>
                <a:cs typeface="Arial" charset="0"/>
              </a:rPr>
              <a:t>Look at the painting for 20 seconds. Now close your eyes for 10 seconds and see if you can </a:t>
            </a:r>
            <a:r>
              <a:rPr lang="en-GB" dirty="0" smtClean="0">
                <a:latin typeface="Arial" charset="0"/>
                <a:ea typeface="ＭＳ Ｐゴシック" charset="0"/>
                <a:cs typeface="Arial" charset="0"/>
              </a:rPr>
              <a:t>picture</a:t>
            </a:r>
            <a:r>
              <a:rPr lang="en-GB" baseline="0" dirty="0" smtClean="0">
                <a:latin typeface="Arial" charset="0"/>
                <a:ea typeface="ＭＳ Ｐゴシック" charset="0"/>
                <a:cs typeface="Arial" charset="0"/>
              </a:rPr>
              <a:t> </a:t>
            </a:r>
            <a:r>
              <a:rPr lang="en-GB" dirty="0" smtClean="0">
                <a:latin typeface="Arial" charset="0"/>
                <a:ea typeface="ＭＳ Ｐゴシック" charset="0"/>
                <a:cs typeface="Arial" charset="0"/>
              </a:rPr>
              <a:t>the </a:t>
            </a:r>
            <a:r>
              <a:rPr lang="en-GB" dirty="0">
                <a:latin typeface="Arial" charset="0"/>
                <a:ea typeface="ＭＳ Ｐゴシック" charset="0"/>
                <a:cs typeface="Arial" charset="0"/>
              </a:rPr>
              <a:t>painting. Look again. What didn’t you notice the first time?</a:t>
            </a:r>
          </a:p>
          <a:p>
            <a:pPr marL="171450" indent="-171450">
              <a:buFont typeface="Arial" panose="020B0604020202020204" pitchFamily="34" charset="0"/>
              <a:buChar char="•"/>
            </a:pPr>
            <a:r>
              <a:rPr lang="en-GB" dirty="0" smtClean="0">
                <a:latin typeface="Arial" charset="0"/>
                <a:ea typeface="ＭＳ Ｐゴシック" charset="0"/>
                <a:cs typeface="Arial" charset="0"/>
              </a:rPr>
              <a:t>What </a:t>
            </a:r>
            <a:r>
              <a:rPr lang="en-GB" dirty="0">
                <a:latin typeface="Arial" charset="0"/>
                <a:ea typeface="ＭＳ Ｐゴシック" charset="0"/>
                <a:cs typeface="Arial" charset="0"/>
              </a:rPr>
              <a:t>do you want to know about the woman in this painting?</a:t>
            </a:r>
          </a:p>
          <a:p>
            <a:pPr eaLnBrk="1" hangingPunct="1"/>
            <a:endParaRPr lang="en-GB" b="1" dirty="0">
              <a:solidFill>
                <a:srgbClr val="7F7F7F"/>
              </a:solidFill>
              <a:latin typeface="Arial" charset="0"/>
              <a:ea typeface="ＭＳ Ｐゴシック" charset="0"/>
              <a:cs typeface="Arial" charset="0"/>
            </a:endParaRPr>
          </a:p>
          <a:p>
            <a:pPr eaLnBrk="1" hangingPunct="1"/>
            <a:endParaRPr lang="en-GB" b="1" dirty="0">
              <a:solidFill>
                <a:srgbClr val="7F7F7F"/>
              </a:solidFill>
              <a:latin typeface="Arial" charset="0"/>
              <a:ea typeface="ＭＳ Ｐゴシック" charset="0"/>
              <a:cs typeface="Arial"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6D9751-866D-C340-B3EE-E2B01B1C08AD}" type="slidenum">
              <a:rPr lang="en-US" sz="1200"/>
              <a:pPr eaLnBrk="1" hangingPunct="1"/>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a:solidFill>
                  <a:srgbClr val="7F7F7F"/>
                </a:solidFill>
                <a:latin typeface="Arial" charset="0"/>
                <a:ea typeface="ＭＳ Ｐゴシック" charset="0"/>
                <a:cs typeface="Arial" charset="0"/>
              </a:rPr>
              <a:t>Suggested activities and discussion points </a:t>
            </a:r>
            <a:endParaRPr lang="en-GB" b="1" dirty="0" smtClean="0">
              <a:solidFill>
                <a:srgbClr val="7F7F7F"/>
              </a:solidFill>
              <a:latin typeface="Arial" charset="0"/>
              <a:ea typeface="ＭＳ Ｐゴシック" charset="0"/>
              <a:cs typeface="Arial" charset="0"/>
            </a:endParaRPr>
          </a:p>
          <a:p>
            <a:pPr marL="0" indent="0">
              <a:buFont typeface="Arial" panose="020B0604020202020204" pitchFamily="34" charset="0"/>
              <a:buNone/>
            </a:pPr>
            <a:endParaRPr lang="en-GB" dirty="0" smtClean="0">
              <a:latin typeface="Calibri" charset="0"/>
              <a:ea typeface="ＭＳ Ｐゴシック" charset="0"/>
              <a:cs typeface="ＭＳ Ｐゴシック" charset="0"/>
            </a:endParaRPr>
          </a:p>
          <a:p>
            <a:pPr marL="171450" indent="-171450">
              <a:buFont typeface="Arial" panose="020B0604020202020204" pitchFamily="34" charset="0"/>
              <a:buChar char="•"/>
            </a:pPr>
            <a:r>
              <a:rPr lang="en-GB" dirty="0" smtClean="0">
                <a:latin typeface="Calibri" charset="0"/>
                <a:ea typeface="ＭＳ Ｐゴシック" charset="0"/>
                <a:cs typeface="ＭＳ Ｐゴシック" charset="0"/>
              </a:rPr>
              <a:t>Imagine that Rembrandt’s ‘</a:t>
            </a:r>
            <a:r>
              <a:rPr lang="en-GB" i="1" dirty="0" smtClean="0">
                <a:latin typeface="Calibri" charset="0"/>
                <a:ea typeface="ＭＳ Ｐゴシック" charset="0"/>
                <a:cs typeface="ＭＳ Ｐゴシック" charset="0"/>
              </a:rPr>
              <a:t>Portrait of </a:t>
            </a:r>
            <a:r>
              <a:rPr lang="en-GB" i="1" dirty="0" err="1" smtClean="0">
                <a:latin typeface="Calibri" charset="0"/>
                <a:ea typeface="ＭＳ Ｐゴシック" charset="0"/>
                <a:cs typeface="ＭＳ Ｐゴシック" charset="0"/>
              </a:rPr>
              <a:t>Hendrickje</a:t>
            </a:r>
            <a:r>
              <a:rPr lang="en-GB" i="1" dirty="0" smtClean="0">
                <a:latin typeface="Calibri" charset="0"/>
                <a:ea typeface="ＭＳ Ｐゴシック" charset="0"/>
                <a:cs typeface="ＭＳ Ｐゴシック" charset="0"/>
              </a:rPr>
              <a:t> </a:t>
            </a:r>
            <a:r>
              <a:rPr lang="en-GB" i="1" dirty="0" err="1" smtClean="0">
                <a:latin typeface="Calibri" charset="0"/>
                <a:ea typeface="ＭＳ Ｐゴシック" charset="0"/>
                <a:cs typeface="ＭＳ Ｐゴシック" charset="0"/>
              </a:rPr>
              <a:t>Stoffels</a:t>
            </a:r>
            <a:r>
              <a:rPr lang="en-GB" i="1" dirty="0" smtClean="0">
                <a:latin typeface="Calibri" charset="0"/>
                <a:ea typeface="ＭＳ Ｐゴシック" charset="0"/>
                <a:cs typeface="ＭＳ Ｐゴシック" charset="0"/>
              </a:rPr>
              <a:t>’ </a:t>
            </a:r>
            <a:r>
              <a:rPr lang="en-GB" i="0" dirty="0" smtClean="0">
                <a:latin typeface="Calibri" charset="0"/>
                <a:ea typeface="ＭＳ Ｐゴシック" charset="0"/>
                <a:cs typeface="ＭＳ Ｐゴシック" charset="0"/>
              </a:rPr>
              <a:t>, 1654-6 </a:t>
            </a:r>
            <a:r>
              <a:rPr lang="en-GB" i="0" baseline="0" dirty="0" smtClean="0">
                <a:latin typeface="Calibri" charset="0"/>
                <a:ea typeface="ＭＳ Ｐゴシック" charset="0"/>
                <a:cs typeface="ＭＳ Ｐゴシック" charset="0"/>
              </a:rPr>
              <a:t> </a:t>
            </a:r>
            <a:r>
              <a:rPr lang="en-GB" dirty="0" smtClean="0">
                <a:latin typeface="Calibri" charset="0"/>
                <a:ea typeface="ＭＳ Ｐゴシック" charset="0"/>
                <a:cs typeface="ＭＳ Ｐゴシック" charset="0"/>
              </a:rPr>
              <a:t>is </a:t>
            </a:r>
            <a:r>
              <a:rPr lang="en-GB" dirty="0">
                <a:latin typeface="Calibri" charset="0"/>
                <a:ea typeface="ＭＳ Ｐゴシック" charset="0"/>
                <a:cs typeface="ＭＳ Ｐゴシック" charset="0"/>
              </a:rPr>
              <a:t>being revealed to the public for the first time. Write a press release to celebrate. What would you include? What is </a:t>
            </a:r>
            <a:r>
              <a:rPr lang="en-GB" dirty="0" smtClean="0">
                <a:latin typeface="Calibri" charset="0"/>
                <a:ea typeface="ＭＳ Ｐゴシック" charset="0"/>
                <a:cs typeface="ＭＳ Ｐゴシック" charset="0"/>
              </a:rPr>
              <a:t>most </a:t>
            </a:r>
            <a:r>
              <a:rPr lang="en-GB" dirty="0">
                <a:latin typeface="Calibri" charset="0"/>
                <a:ea typeface="ＭＳ Ｐゴシック" charset="0"/>
                <a:cs typeface="ＭＳ Ｐゴシック" charset="0"/>
              </a:rPr>
              <a:t>exciting </a:t>
            </a:r>
            <a:r>
              <a:rPr lang="en-GB" dirty="0" smtClean="0">
                <a:latin typeface="Calibri" charset="0"/>
                <a:ea typeface="ＭＳ Ｐゴシック" charset="0"/>
                <a:cs typeface="ＭＳ Ｐゴシック" charset="0"/>
              </a:rPr>
              <a:t>about</a:t>
            </a:r>
            <a:r>
              <a:rPr lang="en-GB" baseline="0" dirty="0" smtClean="0">
                <a:latin typeface="Calibri" charset="0"/>
                <a:ea typeface="ＭＳ Ｐゴシック" charset="0"/>
                <a:cs typeface="ＭＳ Ｐゴシック" charset="0"/>
              </a:rPr>
              <a:t> </a:t>
            </a:r>
            <a:r>
              <a:rPr lang="en-GB" dirty="0" smtClean="0">
                <a:latin typeface="Calibri" charset="0"/>
                <a:ea typeface="ＭＳ Ｐゴシック" charset="0"/>
                <a:cs typeface="ＭＳ Ｐゴシック" charset="0"/>
              </a:rPr>
              <a:t>this </a:t>
            </a:r>
            <a:r>
              <a:rPr lang="en-GB" dirty="0">
                <a:latin typeface="Calibri" charset="0"/>
                <a:ea typeface="ＭＳ Ｐゴシック" charset="0"/>
                <a:cs typeface="ＭＳ Ｐゴシック" charset="0"/>
              </a:rPr>
              <a:t>painting? </a:t>
            </a:r>
          </a:p>
          <a:p>
            <a:endParaRPr lang="en-GB" dirty="0">
              <a:latin typeface="Calibri" charset="0"/>
              <a:ea typeface="ＭＳ Ｐゴシック" charset="0"/>
              <a:cs typeface="ＭＳ Ｐゴシック" charset="0"/>
            </a:endParaRPr>
          </a:p>
          <a:p>
            <a:endParaRPr lang="en-GB" dirty="0">
              <a:latin typeface="Calibri" charset="0"/>
              <a:ea typeface="ＭＳ Ｐゴシック" charset="0"/>
              <a:cs typeface="ＭＳ Ｐゴシック" charset="0"/>
            </a:endParaRPr>
          </a:p>
          <a:p>
            <a:endParaRPr lang="en-GB" dirty="0">
              <a:latin typeface="Calibri" charset="0"/>
              <a:ea typeface="ＭＳ Ｐゴシック" charset="0"/>
              <a:cs typeface="ＭＳ Ｐゴシック"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9902CD-1480-664D-8918-67A4FBE88A7B}" type="slidenum">
              <a:rPr lang="en-US" sz="1200"/>
              <a:pPr eaLnBrk="1" hangingPunct="1"/>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a:solidFill>
                  <a:srgbClr val="7F7F7F"/>
                </a:solidFill>
                <a:latin typeface="Arial" charset="0"/>
                <a:ea typeface="ＭＳ Ｐゴシック" charset="0"/>
                <a:cs typeface="Arial" charset="0"/>
              </a:rPr>
              <a:t>Suggested activities and discussion points </a:t>
            </a:r>
          </a:p>
          <a:p>
            <a:endParaRPr lang="en-US" dirty="0">
              <a:solidFill>
                <a:srgbClr val="7F7F7F"/>
              </a:solidFill>
              <a:latin typeface="Arial" charset="0"/>
              <a:ea typeface="ＭＳ Ｐゴシック" charset="0"/>
              <a:cs typeface="Arial" charset="0"/>
            </a:endParaRPr>
          </a:p>
          <a:p>
            <a:pPr marL="171450" indent="-171450">
              <a:buFont typeface="Arial" panose="020B0604020202020204" pitchFamily="34" charset="0"/>
              <a:buChar char="•"/>
            </a:pPr>
            <a:r>
              <a:rPr lang="en-GB" dirty="0">
                <a:latin typeface="Arial" charset="0"/>
                <a:ea typeface="ＭＳ Ｐゴシック" charset="0"/>
                <a:cs typeface="Arial" charset="0"/>
              </a:rPr>
              <a:t>How would you make a poster to </a:t>
            </a:r>
            <a:r>
              <a:rPr lang="en-GB" dirty="0" smtClean="0">
                <a:latin typeface="Arial" charset="0"/>
                <a:ea typeface="ＭＳ Ｐゴシック" charset="0"/>
                <a:cs typeface="Arial" charset="0"/>
              </a:rPr>
              <a:t>interest people in Rembrandt </a:t>
            </a:r>
            <a:r>
              <a:rPr lang="en-GB" dirty="0">
                <a:latin typeface="Arial" charset="0"/>
                <a:ea typeface="ＭＳ Ｐゴシック" charset="0"/>
                <a:cs typeface="Arial" charset="0"/>
              </a:rPr>
              <a:t>today? What other methods might you use to market Rembrandt? </a:t>
            </a:r>
          </a:p>
          <a:p>
            <a:pPr>
              <a:buFontTx/>
              <a:buChar char="•"/>
            </a:pPr>
            <a:endParaRPr lang="en-GB" dirty="0">
              <a:latin typeface="Arial" charset="0"/>
              <a:ea typeface="ＭＳ Ｐゴシック" charset="0"/>
              <a:cs typeface="Arial" charset="0"/>
            </a:endParaRPr>
          </a:p>
          <a:p>
            <a:endParaRPr lang="en-GB" dirty="0">
              <a:latin typeface="Calibri" charset="0"/>
              <a:ea typeface="ＭＳ Ｐゴシック" charset="0"/>
              <a:cs typeface="ＭＳ Ｐゴシック" charset="0"/>
            </a:endParaRPr>
          </a:p>
          <a:p>
            <a:endParaRPr lang="en-GB" dirty="0">
              <a:latin typeface="Calibri" charset="0"/>
              <a:ea typeface="ＭＳ Ｐゴシック" charset="0"/>
              <a:cs typeface="ＭＳ Ｐゴシック"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A7FAD4-EC0A-A24D-995C-ECC0E30D2ECB}" type="slidenum">
              <a:rPr lang="en-US" sz="1200"/>
              <a:pPr eaLnBrk="1" hangingPunct="1"/>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a:solidFill>
                  <a:srgbClr val="7F7F7F"/>
                </a:solidFill>
                <a:latin typeface="Arial" charset="0"/>
                <a:ea typeface="ＭＳ Ｐゴシック" charset="0"/>
                <a:cs typeface="Arial" charset="0"/>
              </a:rPr>
              <a:t>Suggested activities and discussion points </a:t>
            </a:r>
          </a:p>
          <a:p>
            <a:pPr marL="0" indent="0">
              <a:buFont typeface="Arial" panose="020B0604020202020204" pitchFamily="34" charset="0"/>
              <a:buNone/>
            </a:pPr>
            <a:endParaRPr lang="en-GB" dirty="0">
              <a:latin typeface="Calibri" charset="0"/>
              <a:ea typeface="ＭＳ Ｐゴシック" charset="0"/>
              <a:cs typeface="ＭＳ Ｐゴシック" charset="0"/>
            </a:endParaRPr>
          </a:p>
          <a:p>
            <a:pPr marL="171450" indent="-171450">
              <a:buFontTx/>
              <a:buNone/>
            </a:pPr>
            <a:r>
              <a:rPr lang="en-GB" dirty="0" smtClean="0">
                <a:latin typeface="Calibri" charset="0"/>
                <a:ea typeface="ＭＳ Ｐゴシック" charset="0"/>
                <a:cs typeface="ＭＳ Ｐゴシック" charset="0"/>
              </a:rPr>
              <a:t>Rembrandt </a:t>
            </a:r>
            <a:r>
              <a:rPr lang="en-GB" dirty="0">
                <a:latin typeface="Calibri" charset="0"/>
                <a:ea typeface="ＭＳ Ｐゴシック" charset="0"/>
                <a:cs typeface="ＭＳ Ｐゴシック" charset="0"/>
              </a:rPr>
              <a:t>may have applied his paint in a quick and loose manner. </a:t>
            </a:r>
            <a:r>
              <a:rPr lang="en-GB" dirty="0" smtClean="0">
                <a:latin typeface="Calibri" charset="0"/>
                <a:ea typeface="ＭＳ Ｐゴシック" charset="0"/>
                <a:cs typeface="ＭＳ Ｐゴシック" charset="0"/>
              </a:rPr>
              <a:t>Why </a:t>
            </a:r>
            <a:r>
              <a:rPr lang="en-GB" dirty="0">
                <a:latin typeface="Calibri" charset="0"/>
                <a:ea typeface="ＭＳ Ｐゴシック" charset="0"/>
                <a:cs typeface="ＭＳ Ｐゴシック" charset="0"/>
              </a:rPr>
              <a:t>not try to set your class some drawing challenges? Draw a sitter in a pose </a:t>
            </a:r>
            <a:r>
              <a:rPr lang="en-GB" dirty="0" smtClean="0">
                <a:latin typeface="Calibri" charset="0"/>
                <a:ea typeface="ＭＳ Ｐゴシック" charset="0"/>
                <a:cs typeface="ＭＳ Ｐゴシック" charset="0"/>
              </a:rPr>
              <a:t>using the following techniques: </a:t>
            </a:r>
          </a:p>
          <a:p>
            <a:pPr marL="171450" indent="-171450">
              <a:buFont typeface="Arial" panose="020B0604020202020204" pitchFamily="34" charset="0"/>
              <a:buNone/>
            </a:pPr>
            <a:endParaRPr lang="en-GB" dirty="0" smtClean="0">
              <a:latin typeface="Calibri" charset="0"/>
              <a:ea typeface="ＭＳ Ｐゴシック" charset="0"/>
              <a:cs typeface="ＭＳ Ｐゴシック" charset="0"/>
            </a:endParaRPr>
          </a:p>
          <a:p>
            <a:pPr marL="628650" lvl="1" indent="-171450">
              <a:buFont typeface="Arial" panose="020B0604020202020204" pitchFamily="34" charset="0"/>
              <a:buChar char="•"/>
            </a:pPr>
            <a:r>
              <a:rPr lang="en-GB" dirty="0" smtClean="0">
                <a:latin typeface="Calibri" charset="0"/>
                <a:ea typeface="ＭＳ Ｐゴシック" charset="0"/>
                <a:cs typeface="ＭＳ Ｐゴシック" charset="0"/>
              </a:rPr>
              <a:t>In </a:t>
            </a:r>
            <a:r>
              <a:rPr lang="en-GB" dirty="0">
                <a:latin typeface="Calibri" charset="0"/>
                <a:ea typeface="ＭＳ Ｐゴシック" charset="0"/>
                <a:cs typeface="ＭＳ Ｐゴシック" charset="0"/>
              </a:rPr>
              <a:t>30 </a:t>
            </a:r>
            <a:r>
              <a:rPr lang="en-GB" dirty="0" smtClean="0">
                <a:latin typeface="Calibri" charset="0"/>
                <a:ea typeface="ＭＳ Ｐゴシック" charset="0"/>
                <a:cs typeface="ＭＳ Ｐゴシック" charset="0"/>
              </a:rPr>
              <a:t>seconds</a:t>
            </a:r>
            <a:endParaRPr lang="en-GB" dirty="0">
              <a:latin typeface="Calibri" charset="0"/>
              <a:ea typeface="ＭＳ Ｐゴシック" charset="0"/>
              <a:cs typeface="ＭＳ Ｐゴシック" charset="0"/>
            </a:endParaRPr>
          </a:p>
          <a:p>
            <a:pPr marL="628650" lvl="1" indent="-171450">
              <a:buFont typeface="Arial" panose="020B0604020202020204" pitchFamily="34" charset="0"/>
              <a:buChar char="•"/>
            </a:pPr>
            <a:r>
              <a:rPr lang="en-GB" dirty="0" smtClean="0">
                <a:latin typeface="Calibri" charset="0"/>
                <a:ea typeface="ＭＳ Ｐゴシック" charset="0"/>
                <a:cs typeface="ＭＳ Ｐゴシック" charset="0"/>
              </a:rPr>
              <a:t>Using </a:t>
            </a:r>
            <a:r>
              <a:rPr lang="en-GB" dirty="0">
                <a:latin typeface="Calibri" charset="0"/>
                <a:ea typeface="ＭＳ Ｐゴシック" charset="0"/>
                <a:cs typeface="ＭＳ Ｐゴシック" charset="0"/>
              </a:rPr>
              <a:t>your left </a:t>
            </a:r>
            <a:r>
              <a:rPr lang="en-GB" dirty="0" smtClean="0">
                <a:latin typeface="Calibri" charset="0"/>
                <a:ea typeface="ＭＳ Ｐゴシック" charset="0"/>
                <a:cs typeface="ＭＳ Ｐゴシック" charset="0"/>
              </a:rPr>
              <a:t>hand</a:t>
            </a:r>
            <a:endParaRPr lang="en-GB" dirty="0">
              <a:latin typeface="Calibri" charset="0"/>
              <a:ea typeface="ＭＳ Ｐゴシック" charset="0"/>
              <a:cs typeface="ＭＳ Ｐゴシック" charset="0"/>
            </a:endParaRPr>
          </a:p>
          <a:p>
            <a:pPr marL="628650" lvl="1" indent="-171450">
              <a:buFont typeface="Arial" panose="020B0604020202020204" pitchFamily="34" charset="0"/>
              <a:buChar char="•"/>
            </a:pPr>
            <a:r>
              <a:rPr lang="en-GB" dirty="0" smtClean="0">
                <a:latin typeface="Calibri" charset="0"/>
                <a:ea typeface="ＭＳ Ｐゴシック" charset="0"/>
                <a:cs typeface="ＭＳ Ｐゴシック" charset="0"/>
              </a:rPr>
              <a:t>With </a:t>
            </a:r>
            <a:r>
              <a:rPr lang="en-GB" dirty="0">
                <a:latin typeface="Calibri" charset="0"/>
                <a:ea typeface="ＭＳ Ｐゴシック" charset="0"/>
                <a:cs typeface="ＭＳ Ｐゴシック" charset="0"/>
              </a:rPr>
              <a:t>your eyes </a:t>
            </a:r>
            <a:r>
              <a:rPr lang="en-GB" dirty="0" smtClean="0">
                <a:latin typeface="Calibri" charset="0"/>
                <a:ea typeface="ＭＳ Ｐゴシック" charset="0"/>
                <a:cs typeface="ＭＳ Ｐゴシック" charset="0"/>
              </a:rPr>
              <a:t>shut</a:t>
            </a:r>
            <a:endParaRPr lang="en-GB" dirty="0">
              <a:latin typeface="Calibri" charset="0"/>
              <a:ea typeface="ＭＳ Ｐゴシック" charset="0"/>
              <a:cs typeface="ＭＳ Ｐゴシック" charset="0"/>
            </a:endParaRPr>
          </a:p>
          <a:p>
            <a:pPr marL="628650" lvl="1" indent="-171450">
              <a:buFont typeface="Arial" panose="020B0604020202020204" pitchFamily="34" charset="0"/>
              <a:buChar char="•"/>
            </a:pPr>
            <a:r>
              <a:rPr lang="en-GB" dirty="0" smtClean="0">
                <a:latin typeface="Calibri" charset="0"/>
                <a:ea typeface="ＭＳ Ｐゴシック" charset="0"/>
                <a:cs typeface="ＭＳ Ｐゴシック" charset="0"/>
              </a:rPr>
              <a:t>Without taking your pencil </a:t>
            </a:r>
            <a:r>
              <a:rPr lang="en-GB" dirty="0">
                <a:latin typeface="Calibri" charset="0"/>
                <a:ea typeface="ＭＳ Ｐゴシック" charset="0"/>
                <a:cs typeface="ＭＳ Ｐゴシック" charset="0"/>
              </a:rPr>
              <a:t>off the </a:t>
            </a:r>
            <a:r>
              <a:rPr lang="en-GB" dirty="0" smtClean="0">
                <a:latin typeface="Calibri" charset="0"/>
                <a:ea typeface="ＭＳ Ｐゴシック" charset="0"/>
                <a:cs typeface="ＭＳ Ｐゴシック" charset="0"/>
              </a:rPr>
              <a:t>paper</a:t>
            </a:r>
            <a:endParaRPr lang="en-GB" dirty="0">
              <a:latin typeface="Calibri" charset="0"/>
              <a:ea typeface="ＭＳ Ｐゴシック" charset="0"/>
              <a:cs typeface="ＭＳ Ｐゴシック" charset="0"/>
            </a:endParaRPr>
          </a:p>
          <a:p>
            <a:pPr marL="628650" lvl="1" indent="-171450">
              <a:buFont typeface="Arial" panose="020B0604020202020204" pitchFamily="34" charset="0"/>
              <a:buChar char="•"/>
            </a:pPr>
            <a:r>
              <a:rPr lang="en-GB" dirty="0" smtClean="0">
                <a:latin typeface="Calibri" charset="0"/>
                <a:ea typeface="ＭＳ Ｐゴシック" charset="0"/>
                <a:cs typeface="ＭＳ Ｐゴシック" charset="0"/>
              </a:rPr>
              <a:t>With someone </a:t>
            </a:r>
            <a:r>
              <a:rPr lang="en-GB" dirty="0">
                <a:latin typeface="Calibri" charset="0"/>
                <a:ea typeface="ＭＳ Ｐゴシック" charset="0"/>
                <a:cs typeface="ＭＳ Ｐゴシック" charset="0"/>
              </a:rPr>
              <a:t>else’s hand holding the </a:t>
            </a:r>
            <a:r>
              <a:rPr lang="en-GB" dirty="0" smtClean="0">
                <a:latin typeface="Calibri" charset="0"/>
                <a:ea typeface="ＭＳ Ｐゴシック" charset="0"/>
                <a:cs typeface="ＭＳ Ｐゴシック" charset="0"/>
              </a:rPr>
              <a:t>pencil</a:t>
            </a:r>
            <a:endParaRPr lang="en-GB" dirty="0">
              <a:latin typeface="Calibri" charset="0"/>
              <a:ea typeface="ＭＳ Ｐゴシック" charset="0"/>
              <a:cs typeface="ＭＳ Ｐゴシック" charset="0"/>
            </a:endParaRPr>
          </a:p>
          <a:p>
            <a:pPr marL="628650" lvl="1" indent="-171450">
              <a:buFont typeface="Arial" panose="020B0604020202020204" pitchFamily="34" charset="0"/>
              <a:buChar char="•"/>
            </a:pPr>
            <a:r>
              <a:rPr lang="en-GB" dirty="0" smtClean="0">
                <a:latin typeface="Calibri" charset="0"/>
                <a:ea typeface="ＭＳ Ｐゴシック" charset="0"/>
                <a:cs typeface="ＭＳ Ｐゴシック" charset="0"/>
              </a:rPr>
              <a:t>Holding the pencil </a:t>
            </a:r>
            <a:r>
              <a:rPr lang="en-GB" dirty="0">
                <a:latin typeface="Calibri" charset="0"/>
                <a:ea typeface="ＭＳ Ｐゴシック" charset="0"/>
                <a:cs typeface="ＭＳ Ｐゴシック" charset="0"/>
              </a:rPr>
              <a:t>in your elbow</a:t>
            </a:r>
          </a:p>
          <a:p>
            <a:endParaRPr lang="en-GB" dirty="0">
              <a:latin typeface="Calibri" charset="0"/>
              <a:ea typeface="ＭＳ Ｐゴシック" charset="0"/>
              <a:cs typeface="ＭＳ Ｐゴシック" charset="0"/>
            </a:endParaRPr>
          </a:p>
          <a:p>
            <a:endParaRPr lang="en-GB" i="1" dirty="0">
              <a:latin typeface="Calibri" charset="0"/>
              <a:ea typeface="ＭＳ Ｐゴシック" charset="0"/>
              <a:cs typeface="ＭＳ Ｐゴシック" charset="0"/>
            </a:endParaRPr>
          </a:p>
          <a:p>
            <a:endParaRPr lang="en-GB" dirty="0">
              <a:latin typeface="Calibri" charset="0"/>
              <a:ea typeface="ＭＳ Ｐゴシック" charset="0"/>
              <a:cs typeface="ＭＳ Ｐゴシック" charset="0"/>
            </a:endParaRPr>
          </a:p>
          <a:p>
            <a:endParaRPr lang="en-GB" i="1" dirty="0">
              <a:latin typeface="Calibri" charset="0"/>
              <a:ea typeface="ＭＳ Ｐゴシック" charset="0"/>
              <a:cs typeface="ＭＳ Ｐゴシック"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79731B-8D43-2F4F-BEBF-2D4CC5556B67}" type="slidenum">
              <a:rPr lang="en-US" sz="1200"/>
              <a:pPr eaLnBrk="1" hangingPunct="1"/>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E17D5FE-BBB1-B048-99D5-9B466E813604}"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358943-8839-AF47-86DD-DD93B8B67AF7}" type="slidenum">
              <a:rPr lang="en-US"/>
              <a:pPr>
                <a:defRPr/>
              </a:pPr>
              <a:t>‹#›</a:t>
            </a:fld>
            <a:endParaRPr lang="en-US"/>
          </a:p>
        </p:txBody>
      </p:sp>
    </p:spTree>
    <p:extLst>
      <p:ext uri="{BB962C8B-B14F-4D97-AF65-F5344CB8AC3E}">
        <p14:creationId xmlns:p14="http://schemas.microsoft.com/office/powerpoint/2010/main" val="752249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5BF6AB-C5FA-3547-97D9-5CF229630430}"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9547FD-C71D-D24F-A4BC-881BBD1DBF8E}" type="slidenum">
              <a:rPr lang="en-US"/>
              <a:pPr>
                <a:defRPr/>
              </a:pPr>
              <a:t>‹#›</a:t>
            </a:fld>
            <a:endParaRPr lang="en-US"/>
          </a:p>
        </p:txBody>
      </p:sp>
    </p:spTree>
    <p:extLst>
      <p:ext uri="{BB962C8B-B14F-4D97-AF65-F5344CB8AC3E}">
        <p14:creationId xmlns:p14="http://schemas.microsoft.com/office/powerpoint/2010/main" val="1883007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85FC4C8-C2B2-A744-AD74-903382AA880A}"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2F548D-5635-924F-9A66-A01A343E9749}" type="slidenum">
              <a:rPr lang="en-US"/>
              <a:pPr>
                <a:defRPr/>
              </a:pPr>
              <a:t>‹#›</a:t>
            </a:fld>
            <a:endParaRPr lang="en-US"/>
          </a:p>
        </p:txBody>
      </p:sp>
    </p:spTree>
    <p:extLst>
      <p:ext uri="{BB962C8B-B14F-4D97-AF65-F5344CB8AC3E}">
        <p14:creationId xmlns:p14="http://schemas.microsoft.com/office/powerpoint/2010/main" val="759447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FBD2E3-F658-1D43-BBC6-D38E74F2BD0F}" type="datetime1">
              <a:rPr lang="en-US"/>
              <a:pPr>
                <a:defRPr/>
              </a:pPr>
              <a:t>12/11/2014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767B41A-1228-BF48-B137-41052572C751}" type="slidenum">
              <a:rPr lang="en-US"/>
              <a:pPr>
                <a:defRPr/>
              </a:pPr>
              <a:t>‹#›</a:t>
            </a:fld>
            <a:endParaRPr lang="en-US"/>
          </a:p>
        </p:txBody>
      </p:sp>
    </p:spTree>
    <p:extLst>
      <p:ext uri="{BB962C8B-B14F-4D97-AF65-F5344CB8AC3E}">
        <p14:creationId xmlns:p14="http://schemas.microsoft.com/office/powerpoint/2010/main" val="844764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13FC436-100B-6E44-8F0B-6F8FC40E4505}"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EE97FE-D74F-0549-8B1A-9F3089138237}" type="slidenum">
              <a:rPr lang="en-US"/>
              <a:pPr>
                <a:defRPr/>
              </a:pPr>
              <a:t>‹#›</a:t>
            </a:fld>
            <a:endParaRPr lang="en-US"/>
          </a:p>
        </p:txBody>
      </p:sp>
    </p:spTree>
    <p:extLst>
      <p:ext uri="{BB962C8B-B14F-4D97-AF65-F5344CB8AC3E}">
        <p14:creationId xmlns:p14="http://schemas.microsoft.com/office/powerpoint/2010/main" val="246560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14C023-1C66-4F4B-981F-BEEE4DFCA261}"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4D0041-3E37-324A-8906-6EA8F4AF96D6}" type="slidenum">
              <a:rPr lang="en-US"/>
              <a:pPr>
                <a:defRPr/>
              </a:pPr>
              <a:t>‹#›</a:t>
            </a:fld>
            <a:endParaRPr lang="en-US"/>
          </a:p>
        </p:txBody>
      </p:sp>
    </p:spTree>
    <p:extLst>
      <p:ext uri="{BB962C8B-B14F-4D97-AF65-F5344CB8AC3E}">
        <p14:creationId xmlns:p14="http://schemas.microsoft.com/office/powerpoint/2010/main" val="1946525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77AEF3-700A-D04A-8508-8208B662C331}"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950086-1E53-DC4E-8814-327D29BAEFC1}" type="slidenum">
              <a:rPr lang="en-US"/>
              <a:pPr>
                <a:defRPr/>
              </a:pPr>
              <a:t>‹#›</a:t>
            </a:fld>
            <a:endParaRPr lang="en-US"/>
          </a:p>
        </p:txBody>
      </p:sp>
    </p:spTree>
    <p:extLst>
      <p:ext uri="{BB962C8B-B14F-4D97-AF65-F5344CB8AC3E}">
        <p14:creationId xmlns:p14="http://schemas.microsoft.com/office/powerpoint/2010/main" val="28441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46E9BA2-3D0F-FA41-99D2-F653474D60AC}" type="datetime1">
              <a:rPr lang="en-US"/>
              <a:pPr>
                <a:defRPr/>
              </a:pPr>
              <a:t>12/11/2014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FB1B81-8581-8346-B294-5E3D10E78DC0}" type="slidenum">
              <a:rPr lang="en-US"/>
              <a:pPr>
                <a:defRPr/>
              </a:pPr>
              <a:t>‹#›</a:t>
            </a:fld>
            <a:endParaRPr lang="en-US"/>
          </a:p>
        </p:txBody>
      </p:sp>
    </p:spTree>
    <p:extLst>
      <p:ext uri="{BB962C8B-B14F-4D97-AF65-F5344CB8AC3E}">
        <p14:creationId xmlns:p14="http://schemas.microsoft.com/office/powerpoint/2010/main" val="2967679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2380B9C-A7B7-8149-A866-C26388ED6A77}" type="datetime1">
              <a:rPr lang="en-US"/>
              <a:pPr>
                <a:defRPr/>
              </a:pPr>
              <a:t>12/11/2014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A63B813-9DB1-0F4B-94CA-F877D04BB237}" type="slidenum">
              <a:rPr lang="en-US"/>
              <a:pPr>
                <a:defRPr/>
              </a:pPr>
              <a:t>‹#›</a:t>
            </a:fld>
            <a:endParaRPr lang="en-US"/>
          </a:p>
        </p:txBody>
      </p:sp>
    </p:spTree>
    <p:extLst>
      <p:ext uri="{BB962C8B-B14F-4D97-AF65-F5344CB8AC3E}">
        <p14:creationId xmlns:p14="http://schemas.microsoft.com/office/powerpoint/2010/main" val="1062598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78ED66B-8C84-2946-B3B9-437345689801}" type="datetime1">
              <a:rPr lang="en-US"/>
              <a:pPr>
                <a:defRPr/>
              </a:pPr>
              <a:t>12/11/2014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BA7B08E-C180-9641-AC5A-D69245C634B1}" type="slidenum">
              <a:rPr lang="en-US"/>
              <a:pPr>
                <a:defRPr/>
              </a:pPr>
              <a:t>‹#›</a:t>
            </a:fld>
            <a:endParaRPr lang="en-US"/>
          </a:p>
        </p:txBody>
      </p:sp>
    </p:spTree>
    <p:extLst>
      <p:ext uri="{BB962C8B-B14F-4D97-AF65-F5344CB8AC3E}">
        <p14:creationId xmlns:p14="http://schemas.microsoft.com/office/powerpoint/2010/main" val="2094377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1E69B4-5E29-C249-B470-893BCBD3798A}" type="datetime1">
              <a:rPr lang="en-US"/>
              <a:pPr>
                <a:defRPr/>
              </a:pPr>
              <a:t>12/11/2014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11051B9-FE87-124E-AD5B-55F4B752CF11}" type="slidenum">
              <a:rPr lang="en-US"/>
              <a:pPr>
                <a:defRPr/>
              </a:pPr>
              <a:t>‹#›</a:t>
            </a:fld>
            <a:endParaRPr lang="en-US"/>
          </a:p>
        </p:txBody>
      </p:sp>
    </p:spTree>
    <p:extLst>
      <p:ext uri="{BB962C8B-B14F-4D97-AF65-F5344CB8AC3E}">
        <p14:creationId xmlns:p14="http://schemas.microsoft.com/office/powerpoint/2010/main" val="2648155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2BB8D9-543C-FC46-97D3-EE802C600F90}"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6AAEAE-C653-314B-B8D9-386AEAAF8D5D}" type="slidenum">
              <a:rPr lang="en-US"/>
              <a:pPr>
                <a:defRPr/>
              </a:pPr>
              <a:t>‹#›</a:t>
            </a:fld>
            <a:endParaRPr lang="en-US"/>
          </a:p>
        </p:txBody>
      </p:sp>
    </p:spTree>
    <p:extLst>
      <p:ext uri="{BB962C8B-B14F-4D97-AF65-F5344CB8AC3E}">
        <p14:creationId xmlns:p14="http://schemas.microsoft.com/office/powerpoint/2010/main" val="2785037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B32A7C3-2A73-D349-9FC0-FB474B7DF5DD}" type="datetime1">
              <a:rPr lang="en-US"/>
              <a:pPr>
                <a:defRPr/>
              </a:pPr>
              <a:t>12/11/2014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C28657-113C-1C44-94AB-74E502C3AAE8}" type="slidenum">
              <a:rPr lang="en-US"/>
              <a:pPr>
                <a:defRPr/>
              </a:pPr>
              <a:t>‹#›</a:t>
            </a:fld>
            <a:endParaRPr lang="en-US"/>
          </a:p>
        </p:txBody>
      </p:sp>
    </p:spTree>
    <p:extLst>
      <p:ext uri="{BB962C8B-B14F-4D97-AF65-F5344CB8AC3E}">
        <p14:creationId xmlns:p14="http://schemas.microsoft.com/office/powerpoint/2010/main" val="4004431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ening slide - red">
    <p:bg>
      <p:bgPr>
        <a:solidFill>
          <a:srgbClr val="4D0F1C"/>
        </a:solidFill>
        <a:effectLst/>
      </p:bgPr>
    </p:bg>
    <p:spTree>
      <p:nvGrpSpPr>
        <p:cNvPr id="1" name=""/>
        <p:cNvGrpSpPr/>
        <p:nvPr/>
      </p:nvGrpSpPr>
      <p:grpSpPr>
        <a:xfrm>
          <a:off x="0" y="0"/>
          <a:ext cx="0" cy="0"/>
          <a:chOff x="0" y="0"/>
          <a:chExt cx="0" cy="0"/>
        </a:xfrm>
      </p:grpSpPr>
      <p:pic>
        <p:nvPicPr>
          <p:cNvPr id="3" name="Picture 6" descr="NatGal_Logo_100mm%20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30200"/>
            <a:ext cx="19764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44927" y="1784099"/>
            <a:ext cx="7574253" cy="2570545"/>
          </a:xfrm>
        </p:spPr>
        <p:txBody>
          <a:bodyPr anchor="t">
            <a:normAutofit/>
          </a:bodyPr>
          <a:lstStyle>
            <a:lvl1pPr algn="l">
              <a:defRPr sz="4400" b="0" baseline="0">
                <a:solidFill>
                  <a:schemeClr val="bg1"/>
                </a:solidFill>
                <a:latin typeface="Arial"/>
                <a:cs typeface="Arial"/>
              </a:defRPr>
            </a:lvl1pPr>
          </a:lstStyle>
          <a:p>
            <a:r>
              <a:rPr lang="en-GB" dirty="0" smtClean="0"/>
              <a:t>Click to edit Master title style</a:t>
            </a:r>
            <a:endParaRPr lang="en-US" dirty="0"/>
          </a:p>
        </p:txBody>
      </p:sp>
    </p:spTree>
    <p:extLst>
      <p:ext uri="{BB962C8B-B14F-4D97-AF65-F5344CB8AC3E}">
        <p14:creationId xmlns:p14="http://schemas.microsoft.com/office/powerpoint/2010/main" val="3400769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pening slide - red">
    <p:bg>
      <p:bgPr>
        <a:solidFill>
          <a:srgbClr val="0D211A"/>
        </a:solidFill>
        <a:effectLst/>
      </p:bgPr>
    </p:bg>
    <p:spTree>
      <p:nvGrpSpPr>
        <p:cNvPr id="1" name=""/>
        <p:cNvGrpSpPr/>
        <p:nvPr/>
      </p:nvGrpSpPr>
      <p:grpSpPr>
        <a:xfrm>
          <a:off x="0" y="0"/>
          <a:ext cx="0" cy="0"/>
          <a:chOff x="0" y="0"/>
          <a:chExt cx="0" cy="0"/>
        </a:xfrm>
      </p:grpSpPr>
      <p:pic>
        <p:nvPicPr>
          <p:cNvPr id="3" name="Picture 6" descr="NatGal_Logo_100mm%20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30200"/>
            <a:ext cx="19764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44927" y="1784099"/>
            <a:ext cx="7574253" cy="2570545"/>
          </a:xfrm>
        </p:spPr>
        <p:txBody>
          <a:bodyPr anchor="t">
            <a:normAutofit/>
          </a:bodyPr>
          <a:lstStyle>
            <a:lvl1pPr algn="l">
              <a:defRPr sz="4400" b="0" baseline="0">
                <a:solidFill>
                  <a:schemeClr val="bg1"/>
                </a:solidFill>
                <a:latin typeface="Arial"/>
                <a:cs typeface="Arial"/>
              </a:defRPr>
            </a:lvl1pPr>
          </a:lstStyle>
          <a:p>
            <a:r>
              <a:rPr lang="en-GB" smtClean="0"/>
              <a:t>Click to edit Master title style</a:t>
            </a:r>
            <a:endParaRPr lang="en-US" dirty="0"/>
          </a:p>
        </p:txBody>
      </p:sp>
    </p:spTree>
    <p:extLst>
      <p:ext uri="{BB962C8B-B14F-4D97-AF65-F5344CB8AC3E}">
        <p14:creationId xmlns:p14="http://schemas.microsoft.com/office/powerpoint/2010/main" val="4035346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Opening slide - blue">
    <p:bg>
      <p:bgPr>
        <a:solidFill>
          <a:srgbClr val="001B22"/>
        </a:solidFill>
        <a:effectLst/>
      </p:bgPr>
    </p:bg>
    <p:spTree>
      <p:nvGrpSpPr>
        <p:cNvPr id="1" name=""/>
        <p:cNvGrpSpPr/>
        <p:nvPr/>
      </p:nvGrpSpPr>
      <p:grpSpPr>
        <a:xfrm>
          <a:off x="0" y="0"/>
          <a:ext cx="0" cy="0"/>
          <a:chOff x="0" y="0"/>
          <a:chExt cx="0" cy="0"/>
        </a:xfrm>
      </p:grpSpPr>
      <p:pic>
        <p:nvPicPr>
          <p:cNvPr id="3" name="Picture 6" descr="NatGal_Logo_100mm%20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30200"/>
            <a:ext cx="19764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44927" y="1784099"/>
            <a:ext cx="7574253" cy="2570545"/>
          </a:xfrm>
        </p:spPr>
        <p:txBody>
          <a:bodyPr anchor="t">
            <a:normAutofit/>
          </a:bodyPr>
          <a:lstStyle>
            <a:lvl1pPr algn="l">
              <a:defRPr sz="4400" b="0" baseline="0">
                <a:solidFill>
                  <a:schemeClr val="bg1"/>
                </a:solidFill>
                <a:latin typeface="Arial"/>
                <a:cs typeface="Arial"/>
              </a:defRPr>
            </a:lvl1pPr>
          </a:lstStyle>
          <a:p>
            <a:r>
              <a:rPr lang="en-GB" smtClean="0"/>
              <a:t>Click to edit Master title style</a:t>
            </a:r>
            <a:endParaRPr lang="en-US" dirty="0"/>
          </a:p>
        </p:txBody>
      </p:sp>
    </p:spTree>
    <p:extLst>
      <p:ext uri="{BB962C8B-B14F-4D97-AF65-F5344CB8AC3E}">
        <p14:creationId xmlns:p14="http://schemas.microsoft.com/office/powerpoint/2010/main" val="985778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1B22"/>
                </a:solidFill>
                <a:latin typeface="Arial"/>
                <a:cs typeface="Arial"/>
              </a:defRPr>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342077"/>
          </a:xfrm>
        </p:spPr>
        <p:txBody>
          <a:bodyPr/>
          <a:lstStyle>
            <a:lvl1pPr>
              <a:defRPr>
                <a:solidFill>
                  <a:srgbClr val="001B22"/>
                </a:solidFill>
                <a:latin typeface="Arial"/>
                <a:cs typeface="Arial"/>
              </a:defRPr>
            </a:lvl1pPr>
            <a:lvl2pPr>
              <a:defRPr>
                <a:solidFill>
                  <a:srgbClr val="001B22"/>
                </a:solidFill>
                <a:latin typeface="Arial"/>
                <a:cs typeface="Arial"/>
              </a:defRPr>
            </a:lvl2pPr>
            <a:lvl3pPr>
              <a:defRPr>
                <a:solidFill>
                  <a:srgbClr val="001B22"/>
                </a:solidFill>
                <a:latin typeface="Arial"/>
                <a:cs typeface="Arial"/>
              </a:defRPr>
            </a:lvl3pPr>
            <a:lvl4pPr>
              <a:defRPr>
                <a:solidFill>
                  <a:srgbClr val="001B22"/>
                </a:solidFill>
                <a:latin typeface="Arial"/>
                <a:cs typeface="Arial"/>
              </a:defRPr>
            </a:lvl4pPr>
            <a:lvl5pPr>
              <a:defRPr>
                <a:solidFill>
                  <a:srgbClr val="001B22"/>
                </a:solidFill>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Footer Placeholder 4"/>
          <p:cNvSpPr>
            <a:spLocks noGrp="1"/>
          </p:cNvSpPr>
          <p:nvPr>
            <p:ph type="ftr" sz="quarter" idx="10"/>
          </p:nvPr>
        </p:nvSpPr>
        <p:spPr>
          <a:xfrm>
            <a:off x="2097088" y="6356350"/>
            <a:ext cx="4105275" cy="365125"/>
          </a:xfrm>
        </p:spPr>
        <p:txBody>
          <a:bodyPr/>
          <a:lstStyle>
            <a:lvl1pPr algn="l">
              <a:defRPr>
                <a:solidFill>
                  <a:srgbClr val="001B22"/>
                </a:solidFill>
              </a:defRPr>
            </a:lvl1pPr>
          </a:lstStyle>
          <a:p>
            <a:pPr>
              <a:defRPr/>
            </a:pPr>
            <a:r>
              <a:rPr lang="en-US"/>
              <a:t>Title of the document</a:t>
            </a:r>
          </a:p>
        </p:txBody>
      </p:sp>
      <p:sp>
        <p:nvSpPr>
          <p:cNvPr id="5" name="Slide Number Placeholder 5"/>
          <p:cNvSpPr>
            <a:spLocks noGrp="1"/>
          </p:cNvSpPr>
          <p:nvPr>
            <p:ph type="sldNum" sz="quarter" idx="11"/>
          </p:nvPr>
        </p:nvSpPr>
        <p:spPr/>
        <p:txBody>
          <a:bodyPr/>
          <a:lstStyle>
            <a:lvl1pPr>
              <a:defRPr smtClean="0">
                <a:solidFill>
                  <a:srgbClr val="001B22"/>
                </a:solidFill>
              </a:defRPr>
            </a:lvl1pPr>
          </a:lstStyle>
          <a:p>
            <a:pPr>
              <a:defRPr/>
            </a:pPr>
            <a:fld id="{560CC1A8-285C-954E-99C5-8EF9AE616B68}" type="slidenum">
              <a:rPr lang="en-US"/>
              <a:pPr>
                <a:defRPr/>
              </a:pPr>
              <a:t>‹#›</a:t>
            </a:fld>
            <a:endParaRPr lang="en-US"/>
          </a:p>
        </p:txBody>
      </p:sp>
    </p:spTree>
    <p:extLst>
      <p:ext uri="{BB962C8B-B14F-4D97-AF65-F5344CB8AC3E}">
        <p14:creationId xmlns:p14="http://schemas.microsoft.com/office/powerpoint/2010/main" val="332685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Main copy slide - 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D0F1C"/>
                </a:solidFill>
                <a:latin typeface="Arial"/>
                <a:cs typeface="Arial"/>
              </a:defRPr>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342077"/>
          </a:xfrm>
        </p:spPr>
        <p:txBody>
          <a:bodyPr/>
          <a:lstStyle>
            <a:lvl1pPr>
              <a:defRPr>
                <a:solidFill>
                  <a:srgbClr val="001B22"/>
                </a:solidFill>
                <a:latin typeface="Arial"/>
                <a:cs typeface="Arial"/>
              </a:defRPr>
            </a:lvl1pPr>
            <a:lvl2pPr>
              <a:defRPr>
                <a:solidFill>
                  <a:srgbClr val="001B22"/>
                </a:solidFill>
                <a:latin typeface="Arial"/>
                <a:cs typeface="Arial"/>
              </a:defRPr>
            </a:lvl2pPr>
            <a:lvl3pPr>
              <a:defRPr>
                <a:solidFill>
                  <a:srgbClr val="001B22"/>
                </a:solidFill>
                <a:latin typeface="Arial"/>
                <a:cs typeface="Arial"/>
              </a:defRPr>
            </a:lvl3pPr>
            <a:lvl4pPr>
              <a:defRPr>
                <a:solidFill>
                  <a:srgbClr val="001B22"/>
                </a:solidFill>
                <a:latin typeface="Arial"/>
                <a:cs typeface="Arial"/>
              </a:defRPr>
            </a:lvl4pPr>
            <a:lvl5pPr>
              <a:defRPr>
                <a:solidFill>
                  <a:srgbClr val="001B22"/>
                </a:solidFill>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Footer Placeholder 4"/>
          <p:cNvSpPr>
            <a:spLocks noGrp="1"/>
          </p:cNvSpPr>
          <p:nvPr>
            <p:ph type="ftr" sz="quarter" idx="10"/>
          </p:nvPr>
        </p:nvSpPr>
        <p:spPr>
          <a:xfrm>
            <a:off x="2097088" y="6356350"/>
            <a:ext cx="4105275" cy="365125"/>
          </a:xfrm>
        </p:spPr>
        <p:txBody>
          <a:bodyPr/>
          <a:lstStyle>
            <a:lvl1pPr algn="l">
              <a:defRPr>
                <a:solidFill>
                  <a:srgbClr val="001B22"/>
                </a:solidFill>
              </a:defRPr>
            </a:lvl1pPr>
          </a:lstStyle>
          <a:p>
            <a:pPr>
              <a:defRPr/>
            </a:pPr>
            <a:r>
              <a:rPr lang="en-US"/>
              <a:t>Title of the document</a:t>
            </a:r>
          </a:p>
        </p:txBody>
      </p:sp>
      <p:sp>
        <p:nvSpPr>
          <p:cNvPr id="5" name="Slide Number Placeholder 5"/>
          <p:cNvSpPr>
            <a:spLocks noGrp="1"/>
          </p:cNvSpPr>
          <p:nvPr>
            <p:ph type="sldNum" sz="quarter" idx="11"/>
          </p:nvPr>
        </p:nvSpPr>
        <p:spPr/>
        <p:txBody>
          <a:bodyPr/>
          <a:lstStyle>
            <a:lvl1pPr>
              <a:defRPr smtClean="0">
                <a:solidFill>
                  <a:srgbClr val="001B22"/>
                </a:solidFill>
              </a:defRPr>
            </a:lvl1pPr>
          </a:lstStyle>
          <a:p>
            <a:pPr>
              <a:defRPr/>
            </a:pPr>
            <a:fld id="{CC77EC8D-BDE8-BF45-98EB-311426AE8D2C}" type="slidenum">
              <a:rPr lang="en-US"/>
              <a:pPr>
                <a:defRPr/>
              </a:pPr>
              <a:t>‹#›</a:t>
            </a:fld>
            <a:endParaRPr lang="en-US"/>
          </a:p>
        </p:txBody>
      </p:sp>
    </p:spTree>
    <p:extLst>
      <p:ext uri="{BB962C8B-B14F-4D97-AF65-F5344CB8AC3E}">
        <p14:creationId xmlns:p14="http://schemas.microsoft.com/office/powerpoint/2010/main" val="713089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1_Main copy slide - g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D211A"/>
                </a:solidFill>
                <a:latin typeface="Arial"/>
                <a:cs typeface="Arial"/>
              </a:defRPr>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342077"/>
          </a:xfrm>
        </p:spPr>
        <p:txBody>
          <a:bodyPr/>
          <a:lstStyle>
            <a:lvl1pPr>
              <a:defRPr>
                <a:solidFill>
                  <a:srgbClr val="001B22"/>
                </a:solidFill>
                <a:latin typeface="Arial"/>
                <a:cs typeface="Arial"/>
              </a:defRPr>
            </a:lvl1pPr>
            <a:lvl2pPr>
              <a:defRPr>
                <a:solidFill>
                  <a:srgbClr val="001B22"/>
                </a:solidFill>
                <a:latin typeface="Arial"/>
                <a:cs typeface="Arial"/>
              </a:defRPr>
            </a:lvl2pPr>
            <a:lvl3pPr>
              <a:defRPr>
                <a:solidFill>
                  <a:srgbClr val="001B22"/>
                </a:solidFill>
                <a:latin typeface="Arial"/>
                <a:cs typeface="Arial"/>
              </a:defRPr>
            </a:lvl3pPr>
            <a:lvl4pPr>
              <a:defRPr>
                <a:solidFill>
                  <a:srgbClr val="001B22"/>
                </a:solidFill>
                <a:latin typeface="Arial"/>
                <a:cs typeface="Arial"/>
              </a:defRPr>
            </a:lvl4pPr>
            <a:lvl5pPr>
              <a:defRPr>
                <a:solidFill>
                  <a:srgbClr val="001B22"/>
                </a:solidFill>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Footer Placeholder 4"/>
          <p:cNvSpPr>
            <a:spLocks noGrp="1"/>
          </p:cNvSpPr>
          <p:nvPr>
            <p:ph type="ftr" sz="quarter" idx="10"/>
          </p:nvPr>
        </p:nvSpPr>
        <p:spPr>
          <a:xfrm>
            <a:off x="2097088" y="6356350"/>
            <a:ext cx="4105275" cy="365125"/>
          </a:xfrm>
        </p:spPr>
        <p:txBody>
          <a:bodyPr/>
          <a:lstStyle>
            <a:lvl1pPr algn="l">
              <a:defRPr>
                <a:solidFill>
                  <a:schemeClr val="tx1">
                    <a:lumMod val="50000"/>
                    <a:lumOff val="50000"/>
                  </a:schemeClr>
                </a:solidFill>
              </a:defRPr>
            </a:lvl1pPr>
          </a:lstStyle>
          <a:p>
            <a:pPr>
              <a:defRPr/>
            </a:pPr>
            <a:r>
              <a:rPr lang="en-US"/>
              <a:t>Title of the document</a:t>
            </a:r>
          </a:p>
        </p:txBody>
      </p:sp>
      <p:sp>
        <p:nvSpPr>
          <p:cNvPr id="5" name="Slide Number Placeholder 5"/>
          <p:cNvSpPr>
            <a:spLocks noGrp="1"/>
          </p:cNvSpPr>
          <p:nvPr>
            <p:ph type="sldNum" sz="quarter" idx="11"/>
          </p:nvPr>
        </p:nvSpPr>
        <p:spPr/>
        <p:txBody>
          <a:bodyPr/>
          <a:lstStyle>
            <a:lvl1pPr>
              <a:defRPr smtClean="0">
                <a:solidFill>
                  <a:srgbClr val="7F7F7F"/>
                </a:solidFill>
              </a:defRPr>
            </a:lvl1pPr>
          </a:lstStyle>
          <a:p>
            <a:pPr>
              <a:defRPr/>
            </a:pPr>
            <a:fld id="{3771C355-AC12-C44E-A1A6-1125CDB6A6A8}" type="slidenum">
              <a:rPr lang="en-US"/>
              <a:pPr>
                <a:defRPr/>
              </a:pPr>
              <a:t>‹#›</a:t>
            </a:fld>
            <a:endParaRPr lang="en-US"/>
          </a:p>
        </p:txBody>
      </p:sp>
    </p:spTree>
    <p:extLst>
      <p:ext uri="{BB962C8B-B14F-4D97-AF65-F5344CB8AC3E}">
        <p14:creationId xmlns:p14="http://schemas.microsoft.com/office/powerpoint/2010/main" val="1567930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6" descr="NatGal_Logo_100mm%20black.png"/>
          <p:cNvPicPr>
            <a:picLocks noChangeAspect="1"/>
          </p:cNvPicPr>
          <p:nvPr userDrawn="1"/>
        </p:nvPicPr>
        <p:blipFill>
          <a:blip r:embed="rId2" cstate="screen">
            <a:alphaModFix amt="69000"/>
            <a:extLst>
              <a:ext uri="{28A0092B-C50C-407E-A947-70E740481C1C}">
                <a14:useLocalDpi xmlns:a14="http://schemas.microsoft.com/office/drawing/2010/main"/>
              </a:ext>
            </a:extLst>
          </a:blip>
          <a:srcRect/>
          <a:stretch>
            <a:fillRect/>
          </a:stretch>
        </p:blipFill>
        <p:spPr bwMode="auto">
          <a:xfrm>
            <a:off x="457200" y="6178550"/>
            <a:ext cx="1235075" cy="493713"/>
          </a:xfrm>
          <a:prstGeom prst="rect">
            <a:avLst/>
          </a:prstGeom>
          <a:noFill/>
          <a:ln>
            <a:noFill/>
          </a:ln>
          <a:extLst>
            <a:ext uri="{909E8E84-426E-40DD-AFC4-6F175D3DCCD1}">
              <a14:hiddenFill xmlns:a14="http://schemas.microsoft.com/office/drawing/2010/main">
                <a:solidFill>
                  <a:srgbClr val="FFFFFF">
                    <a:alpha val="6901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2445198"/>
          </a:xfrm>
        </p:spPr>
        <p:txBody>
          <a:bodyPr anchor="t">
            <a:normAutofit/>
          </a:bodyPr>
          <a:lstStyle>
            <a:lvl1pPr algn="l">
              <a:defRPr sz="2800" baseline="0">
                <a:solidFill>
                  <a:srgbClr val="001B22"/>
                </a:solidFill>
                <a:latin typeface="Arial"/>
                <a:cs typeface="Arial"/>
              </a:defRPr>
            </a:lvl1pPr>
          </a:lstStyle>
          <a:p>
            <a:r>
              <a:rPr lang="en-GB" smtClean="0"/>
              <a:t>Click to edit Master title style</a:t>
            </a:r>
            <a:endParaRPr lang="en-US" dirty="0"/>
          </a:p>
        </p:txBody>
      </p:sp>
      <p:sp>
        <p:nvSpPr>
          <p:cNvPr id="4" name="Footer Placeholder 4"/>
          <p:cNvSpPr>
            <a:spLocks noGrp="1"/>
          </p:cNvSpPr>
          <p:nvPr>
            <p:ph type="ftr" sz="quarter" idx="10"/>
          </p:nvPr>
        </p:nvSpPr>
        <p:spPr>
          <a:xfrm>
            <a:off x="2097088" y="6356350"/>
            <a:ext cx="4105275" cy="365125"/>
          </a:xfrm>
        </p:spPr>
        <p:txBody>
          <a:bodyPr/>
          <a:lstStyle>
            <a:lvl1pPr algn="l">
              <a:defRPr>
                <a:solidFill>
                  <a:schemeClr val="tx1">
                    <a:lumMod val="50000"/>
                    <a:lumOff val="50000"/>
                  </a:schemeClr>
                </a:solidFill>
              </a:defRPr>
            </a:lvl1pPr>
          </a:lstStyle>
          <a:p>
            <a:pPr>
              <a:defRPr/>
            </a:pPr>
            <a:r>
              <a:rPr lang="en-US"/>
              <a:t>Title of the document</a:t>
            </a:r>
          </a:p>
        </p:txBody>
      </p:sp>
    </p:spTree>
    <p:extLst>
      <p:ext uri="{BB962C8B-B14F-4D97-AF65-F5344CB8AC3E}">
        <p14:creationId xmlns:p14="http://schemas.microsoft.com/office/powerpoint/2010/main" val="2303558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F275BD-A129-7A4E-ADB2-1AD55D1754AE}"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4036AE-0963-3543-B137-B92791FAB3C8}" type="slidenum">
              <a:rPr lang="en-US"/>
              <a:pPr>
                <a:defRPr/>
              </a:pPr>
              <a:t>‹#›</a:t>
            </a:fld>
            <a:endParaRPr lang="en-US"/>
          </a:p>
        </p:txBody>
      </p:sp>
    </p:spTree>
    <p:extLst>
      <p:ext uri="{BB962C8B-B14F-4D97-AF65-F5344CB8AC3E}">
        <p14:creationId xmlns:p14="http://schemas.microsoft.com/office/powerpoint/2010/main" val="4173342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74F5257-81E6-3544-B9D9-1B2B5D01A229}" type="datetime1">
              <a:rPr lang="en-US"/>
              <a:pPr>
                <a:defRPr/>
              </a:pPr>
              <a:t>12/11/2014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342890A-E5C6-CD41-8B17-61478AB2A200}" type="slidenum">
              <a:rPr lang="en-US"/>
              <a:pPr>
                <a:defRPr/>
              </a:pPr>
              <a:t>‹#›</a:t>
            </a:fld>
            <a:endParaRPr lang="en-US"/>
          </a:p>
        </p:txBody>
      </p:sp>
    </p:spTree>
    <p:extLst>
      <p:ext uri="{BB962C8B-B14F-4D97-AF65-F5344CB8AC3E}">
        <p14:creationId xmlns:p14="http://schemas.microsoft.com/office/powerpoint/2010/main" val="1105077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C028F46-3941-C944-BC2D-01AC12F4AB11}"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F80712-5135-CE45-BF75-EB900C4CFA1A}" type="slidenum">
              <a:rPr lang="en-US"/>
              <a:pPr>
                <a:defRPr/>
              </a:pPr>
              <a:t>‹#›</a:t>
            </a:fld>
            <a:endParaRPr lang="en-US"/>
          </a:p>
        </p:txBody>
      </p:sp>
    </p:spTree>
    <p:extLst>
      <p:ext uri="{BB962C8B-B14F-4D97-AF65-F5344CB8AC3E}">
        <p14:creationId xmlns:p14="http://schemas.microsoft.com/office/powerpoint/2010/main" val="269414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DDC4408-9FF6-2F4E-BD81-1C15D337E940}" type="datetime1">
              <a:rPr lang="en-US"/>
              <a:pPr>
                <a:defRPr/>
              </a:pPr>
              <a:t>12/11/2014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61875E-EA24-F74A-B1BC-E663C0AADF5E}" type="slidenum">
              <a:rPr lang="en-US"/>
              <a:pPr>
                <a:defRPr/>
              </a:pPr>
              <a:t>‹#›</a:t>
            </a:fld>
            <a:endParaRPr lang="en-US"/>
          </a:p>
        </p:txBody>
      </p:sp>
    </p:spTree>
    <p:extLst>
      <p:ext uri="{BB962C8B-B14F-4D97-AF65-F5344CB8AC3E}">
        <p14:creationId xmlns:p14="http://schemas.microsoft.com/office/powerpoint/2010/main" val="230365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4436C2D-E6BD-744C-9121-9C49FCDAA4CD}" type="datetime1">
              <a:rPr lang="en-US"/>
              <a:pPr>
                <a:defRPr/>
              </a:pPr>
              <a:t>12/11/2014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7BEE45-7EAC-B54E-BF6A-21624CA4AB91}" type="slidenum">
              <a:rPr lang="en-US"/>
              <a:pPr>
                <a:defRPr/>
              </a:pPr>
              <a:t>‹#›</a:t>
            </a:fld>
            <a:endParaRPr lang="en-US"/>
          </a:p>
        </p:txBody>
      </p:sp>
    </p:spTree>
    <p:extLst>
      <p:ext uri="{BB962C8B-B14F-4D97-AF65-F5344CB8AC3E}">
        <p14:creationId xmlns:p14="http://schemas.microsoft.com/office/powerpoint/2010/main" val="1429328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itle 1"/>
          <p:cNvSpPr txBox="1">
            <a:spLocks/>
          </p:cNvSpPr>
          <p:nvPr userDrawn="1"/>
        </p:nvSpPr>
        <p:spPr bwMode="auto">
          <a:xfrm>
            <a:off x="457200" y="1570038"/>
            <a:ext cx="8229600" cy="4519612"/>
          </a:xfrm>
          <a:prstGeom prst="rect">
            <a:avLst/>
          </a:prstGeom>
          <a:no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GB" sz="3200" smtClean="0">
                <a:cs typeface="Arial" charset="0"/>
              </a:rPr>
              <a:t>Main copy</a:t>
            </a:r>
            <a:endParaRPr lang="en-US" sz="3200" smtClean="0">
              <a:cs typeface="Arial" charset="0"/>
            </a:endParaRPr>
          </a:p>
        </p:txBody>
      </p:sp>
      <p:pic>
        <p:nvPicPr>
          <p:cNvPr id="4" name="Picture 7" descr="NatGal_Logo_100mm%20bla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0" y="6229350"/>
            <a:ext cx="1231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a:defRPr>
                <a:solidFill>
                  <a:srgbClr val="001B22"/>
                </a:solidFill>
                <a:latin typeface="Arial"/>
                <a:cs typeface="Arial"/>
              </a:defRPr>
            </a:lvl1pPr>
          </a:lstStyle>
          <a:p>
            <a:r>
              <a:rPr lang="en-GB" smtClean="0"/>
              <a:t>Click to edit Master title style</a:t>
            </a:r>
            <a:endParaRPr lang="en-US" dirty="0"/>
          </a:p>
        </p:txBody>
      </p:sp>
      <p:sp>
        <p:nvSpPr>
          <p:cNvPr id="5" name="Footer Placeholder 4"/>
          <p:cNvSpPr>
            <a:spLocks noGrp="1"/>
          </p:cNvSpPr>
          <p:nvPr>
            <p:ph type="ftr" sz="quarter" idx="10"/>
          </p:nvPr>
        </p:nvSpPr>
        <p:spPr/>
        <p:txBody>
          <a:bodyPr/>
          <a:lstStyle>
            <a:lvl1pPr algn="l">
              <a:defRPr>
                <a:latin typeface="Arial"/>
                <a:cs typeface="Arial"/>
              </a:defRPr>
            </a:lvl1pPr>
          </a:lstStyle>
          <a:p>
            <a:pPr>
              <a:defRPr/>
            </a:pPr>
            <a:r>
              <a:rPr lang="en-US"/>
              <a:t>Document title</a:t>
            </a:r>
          </a:p>
        </p:txBody>
      </p:sp>
      <p:sp>
        <p:nvSpPr>
          <p:cNvPr id="6" name="Slide Number Placeholder 5"/>
          <p:cNvSpPr>
            <a:spLocks noGrp="1"/>
          </p:cNvSpPr>
          <p:nvPr>
            <p:ph type="sldNum" sz="quarter" idx="11"/>
          </p:nvPr>
        </p:nvSpPr>
        <p:spPr/>
        <p:txBody>
          <a:bodyPr/>
          <a:lstStyle>
            <a:lvl1pPr>
              <a:defRPr smtClean="0"/>
            </a:lvl1pPr>
          </a:lstStyle>
          <a:p>
            <a:pPr>
              <a:defRPr/>
            </a:pPr>
            <a:fld id="{04776CAF-02E3-214C-987A-50939C049F79}" type="slidenum">
              <a:rPr lang="en-US"/>
              <a:pPr>
                <a:defRPr/>
              </a:pPr>
              <a:t>‹#›</a:t>
            </a:fld>
            <a:endParaRPr lang="en-US"/>
          </a:p>
        </p:txBody>
      </p:sp>
    </p:spTree>
    <p:extLst>
      <p:ext uri="{BB962C8B-B14F-4D97-AF65-F5344CB8AC3E}">
        <p14:creationId xmlns:p14="http://schemas.microsoft.com/office/powerpoint/2010/main" val="3802930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46AF7F-DACA-DD42-A6E5-A609C816AB15}" type="datetime1">
              <a:rPr lang="en-US"/>
              <a:pPr>
                <a:defRPr/>
              </a:pPr>
              <a:t>12/11/2014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F495C4D-50CD-0C48-986D-619D5F70B831}" type="slidenum">
              <a:rPr lang="en-US"/>
              <a:pPr>
                <a:defRPr/>
              </a:pPr>
              <a:t>‹#›</a:t>
            </a:fld>
            <a:endParaRPr lang="en-US"/>
          </a:p>
        </p:txBody>
      </p:sp>
    </p:spTree>
    <p:extLst>
      <p:ext uri="{BB962C8B-B14F-4D97-AF65-F5344CB8AC3E}">
        <p14:creationId xmlns:p14="http://schemas.microsoft.com/office/powerpoint/2010/main" val="243574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E818E12-2EB2-E241-8628-9D7C0EDB9512}" type="datetime1">
              <a:rPr lang="en-US"/>
              <a:pPr>
                <a:defRPr/>
              </a:pPr>
              <a:t>12/11/2014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76496A-0D6A-744C-B699-229AA1355020}" type="slidenum">
              <a:rPr lang="en-US"/>
              <a:pPr>
                <a:defRPr/>
              </a:pPr>
              <a:t>‹#›</a:t>
            </a:fld>
            <a:endParaRPr lang="en-US"/>
          </a:p>
        </p:txBody>
      </p:sp>
    </p:spTree>
    <p:extLst>
      <p:ext uri="{BB962C8B-B14F-4D97-AF65-F5344CB8AC3E}">
        <p14:creationId xmlns:p14="http://schemas.microsoft.com/office/powerpoint/2010/main" val="2247048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56B434-8F7A-DC46-8AD1-124752BA850E}" type="datetime1">
              <a:rPr lang="en-US"/>
              <a:pPr>
                <a:defRPr/>
              </a:pPr>
              <a:t>12/11/2014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263500-F720-1F4D-A21F-8DC9C41C0613}" type="slidenum">
              <a:rPr lang="en-US"/>
              <a:pPr>
                <a:defRPr/>
              </a:pPr>
              <a:t>‹#›</a:t>
            </a:fld>
            <a:endParaRPr lang="en-US"/>
          </a:p>
        </p:txBody>
      </p:sp>
    </p:spTree>
    <p:extLst>
      <p:ext uri="{BB962C8B-B14F-4D97-AF65-F5344CB8AC3E}">
        <p14:creationId xmlns:p14="http://schemas.microsoft.com/office/powerpoint/2010/main" val="3008245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a:defRPr/>
            </a:pPr>
            <a:fld id="{338133C6-CF54-0F4F-8CA5-E581DF169CDF}" type="datetime1">
              <a:rPr lang="en-US"/>
              <a:pPr>
                <a:defRPr/>
              </a:pPr>
              <a:t>12/11/2014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a:defRPr/>
            </a:pPr>
            <a:fld id="{E55FEB36-4F22-C949-857C-7C525B6C9A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115" r:id="rId6"/>
    <p:sldLayoutId id="2147484099" r:id="rId7"/>
    <p:sldLayoutId id="2147484100" r:id="rId8"/>
    <p:sldLayoutId id="2147484101" r:id="rId9"/>
    <p:sldLayoutId id="2147484102" r:id="rId10"/>
    <p:sldLayoutId id="2147484103" r:id="rId11"/>
    <p:sldLayoutId id="2147484104"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3BC732C8-78F0-F94B-B18A-1B1CE036FC92}" type="datetime1">
              <a:rPr lang="en-US"/>
              <a:pPr>
                <a:defRPr/>
              </a:pPr>
              <a:t>12/11/2014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98B3D639-18FC-E149-893B-A978007401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6" r:id="rId9"/>
    <p:sldLayoutId id="2147484117" r:id="rId10"/>
    <p:sldLayoutId id="2147484118" r:id="rId11"/>
    <p:sldLayoutId id="2147484119" r:id="rId12"/>
    <p:sldLayoutId id="2147484120" r:id="rId13"/>
    <p:sldLayoutId id="2147484121" r:id="rId14"/>
    <p:sldLayoutId id="2147484122" r:id="rId15"/>
    <p:sldLayoutId id="2147484113" r:id="rId16"/>
    <p:sldLayoutId id="2147484114" r:id="rId17"/>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nationalgallery.org.uk/channel/making-colour/" TargetMode="External"/><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hyperlink" Target="http://www.nationalgalleryimages.co.uk/upload/terms_and_conditions.pdf"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2"/>
          <p:cNvSpPr txBox="1">
            <a:spLocks noChangeArrowheads="1"/>
          </p:cNvSpPr>
          <p:nvPr/>
        </p:nvSpPr>
        <p:spPr bwMode="auto">
          <a:xfrm>
            <a:off x="7519988" y="5664200"/>
            <a:ext cx="14716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solidFill>
                  <a:schemeClr val="bg1"/>
                </a:solidFill>
              </a:rPr>
              <a:t>Sponsored by</a:t>
            </a:r>
          </a:p>
        </p:txBody>
      </p:sp>
      <p:pic>
        <p:nvPicPr>
          <p:cNvPr id="33794" name="Picture 6" descr="Shell-2010-Pecten-PANTONE.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62913" y="6116638"/>
            <a:ext cx="4429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
          <p:cNvSpPr txBox="1">
            <a:spLocks noChangeArrowheads="1"/>
          </p:cNvSpPr>
          <p:nvPr/>
        </p:nvSpPr>
        <p:spPr bwMode="auto">
          <a:xfrm>
            <a:off x="611188" y="5949950"/>
            <a:ext cx="43354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FFFF"/>
                </a:solidFill>
                <a:cs typeface="Arial" charset="0"/>
              </a:rPr>
              <a:t>Resource for Art Teachers</a:t>
            </a:r>
            <a:endParaRPr lang="en-US" sz="2800">
              <a:solidFill>
                <a:srgbClr val="FFFFFF"/>
              </a:solidFill>
            </a:endParaRPr>
          </a:p>
        </p:txBody>
      </p:sp>
      <p:pic>
        <p:nvPicPr>
          <p:cNvPr id="33796" name="Picture 1" descr="rembrandt-logo.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3" y="2276475"/>
            <a:ext cx="6502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1550" y="115888"/>
            <a:ext cx="7245350"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
          <p:cNvSpPr>
            <a:spLocks noChangeArrowheads="1"/>
          </p:cNvSpPr>
          <p:nvPr/>
        </p:nvSpPr>
        <p:spPr bwMode="auto">
          <a:xfrm>
            <a:off x="900113" y="6099175"/>
            <a:ext cx="7245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cs typeface="Arial" charset="0"/>
              </a:rPr>
              <a:t>Detail of </a:t>
            </a:r>
            <a:r>
              <a:rPr lang="en-GB" sz="1200" dirty="0" err="1">
                <a:solidFill>
                  <a:srgbClr val="7F7F7F"/>
                </a:solidFill>
                <a:cs typeface="Arial" charset="0"/>
              </a:rPr>
              <a:t>Hendrickje’s</a:t>
            </a:r>
            <a:r>
              <a:rPr lang="en-GB" sz="1200" dirty="0">
                <a:solidFill>
                  <a:srgbClr val="7F7F7F"/>
                </a:solidFill>
                <a:cs typeface="Arial" charset="0"/>
              </a:rPr>
              <a:t> </a:t>
            </a:r>
            <a:r>
              <a:rPr lang="en-GB" sz="1200" dirty="0" smtClean="0">
                <a:solidFill>
                  <a:srgbClr val="7F7F7F"/>
                </a:solidFill>
                <a:cs typeface="Arial" charset="0"/>
              </a:rPr>
              <a:t>fur wrap from Rembrandt</a:t>
            </a:r>
            <a:r>
              <a:rPr lang="en-GB" sz="1200" i="1" dirty="0">
                <a:solidFill>
                  <a:srgbClr val="7F7F7F"/>
                </a:solidFill>
                <a:cs typeface="Arial" charset="0"/>
              </a:rPr>
              <a:t>, Portrait of </a:t>
            </a:r>
            <a:r>
              <a:rPr lang="en-GB" sz="1200" i="1" dirty="0" err="1">
                <a:solidFill>
                  <a:srgbClr val="7F7F7F"/>
                </a:solidFill>
                <a:cs typeface="Arial" charset="0"/>
              </a:rPr>
              <a:t>Hendrickje</a:t>
            </a:r>
            <a:r>
              <a:rPr lang="en-GB" sz="1200" i="1" dirty="0">
                <a:solidFill>
                  <a:srgbClr val="7F7F7F"/>
                </a:solidFill>
                <a:cs typeface="Arial" charset="0"/>
              </a:rPr>
              <a:t> </a:t>
            </a:r>
            <a:r>
              <a:rPr lang="en-GB" sz="1200" i="1" dirty="0" err="1">
                <a:solidFill>
                  <a:srgbClr val="7F7F7F"/>
                </a:solidFill>
                <a:cs typeface="Arial" charset="0"/>
              </a:rPr>
              <a:t>Stoffels</a:t>
            </a:r>
            <a:r>
              <a:rPr lang="en-GB" sz="1200" i="1" dirty="0">
                <a:solidFill>
                  <a:srgbClr val="7F7F7F"/>
                </a:solidFill>
                <a:cs typeface="Arial" charset="0"/>
              </a:rPr>
              <a:t>, </a:t>
            </a:r>
            <a:r>
              <a:rPr lang="en-GB" sz="1200" dirty="0">
                <a:solidFill>
                  <a:srgbClr val="7F7F7F"/>
                </a:solidFill>
                <a:cs typeface="Arial" charset="0"/>
              </a:rPr>
              <a:t>1654–6</a:t>
            </a:r>
          </a:p>
          <a:p>
            <a:r>
              <a:rPr lang="en-GB" sz="1200" dirty="0">
                <a:solidFill>
                  <a:srgbClr val="7F7F7F"/>
                </a:solidFill>
                <a:cs typeface="Arial" charset="0"/>
              </a:rPr>
              <a:t>© The National Gallery, London </a:t>
            </a:r>
            <a:endParaRPr lang="en-US" sz="1200" dirty="0">
              <a:solidFill>
                <a:srgbClr val="7F7F7F"/>
              </a:solidFill>
              <a:cs typeface="Arial" charset="0"/>
            </a:endParaRPr>
          </a:p>
          <a:p>
            <a:r>
              <a:rPr lang="en-GB" sz="1200" dirty="0">
                <a:solidFill>
                  <a:srgbClr val="7F7F7F"/>
                </a:solidFill>
                <a:cs typeface="Arial" charset="0"/>
              </a:rPr>
              <a:t> </a:t>
            </a:r>
            <a:endParaRPr lang="en-US" sz="1200"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Rubens-im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9125" y="115888"/>
            <a:ext cx="2805113"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ChangeArrowheads="1"/>
          </p:cNvSpPr>
          <p:nvPr/>
        </p:nvSpPr>
        <p:spPr bwMode="auto">
          <a:xfrm>
            <a:off x="3132138" y="6165850"/>
            <a:ext cx="290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cs typeface="Arial" charset="0"/>
              </a:rPr>
              <a:t>Peter Paul Rubens, </a:t>
            </a:r>
            <a:r>
              <a:rPr lang="en-GB" sz="1200" i="1" dirty="0" smtClean="0">
                <a:solidFill>
                  <a:srgbClr val="7F7F7F"/>
                </a:solidFill>
                <a:cs typeface="Arial" charset="0"/>
              </a:rPr>
              <a:t>Helena </a:t>
            </a:r>
            <a:r>
              <a:rPr lang="en-GB" sz="1200" i="1" dirty="0" err="1">
                <a:solidFill>
                  <a:srgbClr val="7F7F7F"/>
                </a:solidFill>
                <a:cs typeface="Arial" charset="0"/>
              </a:rPr>
              <a:t>Fourment</a:t>
            </a:r>
            <a:r>
              <a:rPr lang="en-GB" sz="1200" i="1" dirty="0">
                <a:solidFill>
                  <a:srgbClr val="7F7F7F"/>
                </a:solidFill>
                <a:cs typeface="Arial" charset="0"/>
              </a:rPr>
              <a:t> (“Das </a:t>
            </a:r>
            <a:r>
              <a:rPr lang="en-GB" sz="1200" i="1" dirty="0" err="1">
                <a:solidFill>
                  <a:srgbClr val="7F7F7F"/>
                </a:solidFill>
                <a:cs typeface="Arial" charset="0"/>
              </a:rPr>
              <a:t>Pelzchen</a:t>
            </a:r>
            <a:r>
              <a:rPr lang="en-GB" sz="1200" i="1" dirty="0" smtClean="0">
                <a:solidFill>
                  <a:srgbClr val="7F7F7F"/>
                </a:solidFill>
                <a:cs typeface="Arial" charset="0"/>
              </a:rPr>
              <a:t>”),</a:t>
            </a:r>
            <a:r>
              <a:rPr lang="en-GB" sz="1200" dirty="0" smtClean="0">
                <a:solidFill>
                  <a:srgbClr val="7F7F7F"/>
                </a:solidFill>
                <a:cs typeface="Arial" charset="0"/>
              </a:rPr>
              <a:t> </a:t>
            </a:r>
            <a:r>
              <a:rPr lang="en-GB" sz="1200" dirty="0">
                <a:solidFill>
                  <a:srgbClr val="7F7F7F"/>
                </a:solidFill>
                <a:cs typeface="Arial" charset="0"/>
              </a:rPr>
              <a:t>about 1636-38</a:t>
            </a:r>
          </a:p>
          <a:p>
            <a:r>
              <a:rPr lang="en-GB" sz="1200" dirty="0">
                <a:solidFill>
                  <a:srgbClr val="7F7F7F"/>
                </a:solidFill>
                <a:cs typeface="Arial" charset="0"/>
              </a:rPr>
              <a:t>© </a:t>
            </a:r>
            <a:r>
              <a:rPr lang="en-GB" sz="1200" dirty="0" err="1">
                <a:solidFill>
                  <a:srgbClr val="7F7F7F"/>
                </a:solidFill>
                <a:cs typeface="Arial" charset="0"/>
              </a:rPr>
              <a:t>Kunsthistorisches</a:t>
            </a:r>
            <a:r>
              <a:rPr lang="en-GB" sz="1200" dirty="0">
                <a:solidFill>
                  <a:srgbClr val="7F7F7F"/>
                </a:solidFill>
                <a:cs typeface="Arial" charset="0"/>
              </a:rPr>
              <a:t> Museum, Vienna</a:t>
            </a:r>
            <a:endParaRPr lang="en-US" sz="1200" dirty="0">
              <a:solidFill>
                <a:srgbClr val="7F7F7F"/>
              </a:solidFill>
              <a:cs typeface="Arial" charset="0"/>
            </a:endParaRPr>
          </a:p>
          <a:p>
            <a:r>
              <a:rPr lang="en-GB" sz="1200" dirty="0">
                <a:solidFill>
                  <a:srgbClr val="7F7F7F"/>
                </a:solidFill>
                <a:cs typeface="Arial" charset="0"/>
              </a:rPr>
              <a:t> </a:t>
            </a:r>
            <a:endParaRPr lang="en-US" sz="1200"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2"/>
          <p:cNvSpPr txBox="1">
            <a:spLocks noChangeArrowheads="1"/>
          </p:cNvSpPr>
          <p:nvPr/>
        </p:nvSpPr>
        <p:spPr bwMode="auto">
          <a:xfrm>
            <a:off x="250825" y="476250"/>
            <a:ext cx="698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latin typeface="Calibri" charset="0"/>
              </a:rPr>
              <a:t>Video: </a:t>
            </a:r>
            <a:r>
              <a:rPr lang="en-GB" sz="1800" i="1">
                <a:latin typeface="Calibri" charset="0"/>
              </a:rPr>
              <a:t>Making Purple</a:t>
            </a:r>
          </a:p>
          <a:p>
            <a:pPr eaLnBrk="1" hangingPunct="1"/>
            <a:endParaRPr lang="en-US" sz="1800"/>
          </a:p>
        </p:txBody>
      </p:sp>
      <p:pic>
        <p:nvPicPr>
          <p:cNvPr id="2" name="Making-Purple.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467544" y="857251"/>
            <a:ext cx="8284412" cy="4659982"/>
          </a:xfrm>
          <a:prstGeom prst="rect">
            <a:avLst/>
          </a:prstGeom>
        </p:spPr>
      </p:pic>
      <p:sp>
        <p:nvSpPr>
          <p:cNvPr id="5" name="Rectangle 2"/>
          <p:cNvSpPr>
            <a:spLocks noChangeArrowheads="1"/>
          </p:cNvSpPr>
          <p:nvPr/>
        </p:nvSpPr>
        <p:spPr bwMode="auto">
          <a:xfrm>
            <a:off x="456400" y="5949280"/>
            <a:ext cx="74168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200" dirty="0" smtClean="0">
                <a:solidFill>
                  <a:srgbClr val="7F7F7F"/>
                </a:solidFill>
                <a:cs typeface="Arial" charset="0"/>
              </a:rPr>
              <a:t>If you have problems playing this video, please view it from the National Gallery website at </a:t>
            </a:r>
            <a:r>
              <a:rPr lang="en-US" sz="1200" dirty="0" smtClean="0">
                <a:solidFill>
                  <a:srgbClr val="7F7F7F"/>
                </a:solidFill>
                <a:cs typeface="Arial" charset="0"/>
                <a:hlinkClick r:id="rId6"/>
              </a:rPr>
              <a:t>www.nationalgallery.org.uk/channel/making-colour/</a:t>
            </a:r>
            <a:endParaRPr lang="en-US" sz="1200" dirty="0">
              <a:solidFill>
                <a:srgbClr val="7F7F7F"/>
              </a:solidFill>
              <a:cs typeface="Arial" charset="0"/>
            </a:endParaRPr>
          </a:p>
          <a:p>
            <a:r>
              <a:rPr lang="en-GB" sz="1200" dirty="0">
                <a:solidFill>
                  <a:srgbClr val="7F7F7F"/>
                </a:solidFill>
                <a:cs typeface="Arial" charset="0"/>
              </a:rPr>
              <a:t> </a:t>
            </a:r>
            <a:endParaRPr lang="en-US" sz="1200" dirty="0">
              <a:solidFill>
                <a:srgbClr val="7F7F7F"/>
              </a:solidFill>
              <a:cs typeface="Arial"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Content Placeholder 3" descr="BM drawing.jpg"/>
          <p:cNvPicPr>
            <a:picLocks noGrp="1" noChangeAspect="1"/>
          </p:cNvPicPr>
          <p:nvPr>
            <p:ph idx="1"/>
          </p:nvPr>
        </p:nvPicPr>
        <p:blipFill>
          <a:blip r:embed="rId3" cstate="screen">
            <a:extLst>
              <a:ext uri="{28A0092B-C50C-407E-A947-70E740481C1C}">
                <a14:useLocalDpi xmlns:a14="http://schemas.microsoft.com/office/drawing/2010/main"/>
              </a:ext>
            </a:extLst>
          </a:blip>
          <a:srcRect l="-52431" r="-52431"/>
          <a:stretch>
            <a:fillRect/>
          </a:stretch>
        </p:blipFill>
        <p:spPr>
          <a:xfrm>
            <a:off x="-900113" y="71438"/>
            <a:ext cx="10947401" cy="6021387"/>
          </a:xfrm>
        </p:spPr>
      </p:pic>
      <p:sp>
        <p:nvSpPr>
          <p:cNvPr id="59394" name="Rectangle 2"/>
          <p:cNvSpPr>
            <a:spLocks noChangeArrowheads="1"/>
          </p:cNvSpPr>
          <p:nvPr/>
        </p:nvSpPr>
        <p:spPr bwMode="auto">
          <a:xfrm>
            <a:off x="1979613" y="6021388"/>
            <a:ext cx="5113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Rembrandt, </a:t>
            </a:r>
            <a:r>
              <a:rPr lang="en-GB" altLang="ja-JP" sz="1200" i="1" dirty="0" smtClean="0">
                <a:solidFill>
                  <a:srgbClr val="7F7F7F"/>
                </a:solidFill>
              </a:rPr>
              <a:t>A </a:t>
            </a:r>
            <a:r>
              <a:rPr lang="en-GB" altLang="ja-JP" sz="1200" i="1" dirty="0">
                <a:solidFill>
                  <a:srgbClr val="7F7F7F"/>
                </a:solidFill>
              </a:rPr>
              <a:t>Seated </a:t>
            </a:r>
            <a:r>
              <a:rPr lang="en-GB" altLang="ja-JP" sz="1200" i="1" dirty="0" smtClean="0">
                <a:solidFill>
                  <a:srgbClr val="7F7F7F"/>
                </a:solidFill>
              </a:rPr>
              <a:t>Woman</a:t>
            </a:r>
            <a:r>
              <a:rPr lang="en-GB" altLang="ja-JP" sz="1200" dirty="0" smtClean="0">
                <a:solidFill>
                  <a:srgbClr val="7F7F7F"/>
                </a:solidFill>
              </a:rPr>
              <a:t> </a:t>
            </a:r>
            <a:r>
              <a:rPr lang="en-GB" altLang="ja-JP" sz="1200" i="1" dirty="0">
                <a:solidFill>
                  <a:srgbClr val="7F7F7F"/>
                </a:solidFill>
              </a:rPr>
              <a:t>(believed to be </a:t>
            </a:r>
            <a:r>
              <a:rPr lang="en-GB" altLang="ja-JP" sz="1200" i="1" dirty="0" err="1" smtClean="0">
                <a:solidFill>
                  <a:srgbClr val="7F7F7F"/>
                </a:solidFill>
              </a:rPr>
              <a:t>Hendrickje</a:t>
            </a:r>
            <a:r>
              <a:rPr lang="en-GB" altLang="ja-JP" sz="1200" i="1" dirty="0" smtClean="0">
                <a:solidFill>
                  <a:srgbClr val="7F7F7F"/>
                </a:solidFill>
              </a:rPr>
              <a:t> </a:t>
            </a:r>
            <a:r>
              <a:rPr lang="en-GB" altLang="ja-JP" sz="1200" i="1" dirty="0" err="1" smtClean="0">
                <a:solidFill>
                  <a:srgbClr val="7F7F7F"/>
                </a:solidFill>
              </a:rPr>
              <a:t>Stoffels</a:t>
            </a:r>
            <a:r>
              <a:rPr lang="en-GB" altLang="ja-JP" sz="1200" i="1" dirty="0" smtClean="0">
                <a:solidFill>
                  <a:srgbClr val="7F7F7F"/>
                </a:solidFill>
              </a:rPr>
              <a:t>)</a:t>
            </a:r>
            <a:endParaRPr lang="en-GB" altLang="ja-JP" sz="1200" i="1" dirty="0">
              <a:solidFill>
                <a:srgbClr val="7F7F7F"/>
              </a:solidFill>
            </a:endParaRPr>
          </a:p>
          <a:p>
            <a:r>
              <a:rPr lang="en-GB" sz="1200" dirty="0">
                <a:solidFill>
                  <a:srgbClr val="7F7F7F"/>
                </a:solidFill>
              </a:rPr>
              <a:t>British Museum, London © The Trustees of the British Museum </a:t>
            </a:r>
            <a:endParaRPr lang="en-US" sz="1200"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476375" y="6057900"/>
            <a:ext cx="6164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cs typeface="Arial" charset="0"/>
              </a:rPr>
              <a:t>Detail </a:t>
            </a:r>
            <a:r>
              <a:rPr lang="en-GB" altLang="ja-JP" sz="1200" dirty="0">
                <a:solidFill>
                  <a:srgbClr val="7F7F7F"/>
                </a:solidFill>
                <a:cs typeface="Arial" charset="0"/>
              </a:rPr>
              <a:t>during </a:t>
            </a:r>
            <a:r>
              <a:rPr lang="en-GB" altLang="ja-JP" sz="1200" dirty="0" smtClean="0">
                <a:solidFill>
                  <a:srgbClr val="7F7F7F"/>
                </a:solidFill>
                <a:cs typeface="Arial" charset="0"/>
              </a:rPr>
              <a:t>cleaning from </a:t>
            </a:r>
            <a:r>
              <a:rPr lang="en-GB" sz="1200" dirty="0" smtClean="0">
                <a:solidFill>
                  <a:srgbClr val="7F7F7F"/>
                </a:solidFill>
                <a:cs typeface="Arial" charset="0"/>
              </a:rPr>
              <a:t>Rembrandt</a:t>
            </a:r>
            <a:r>
              <a:rPr lang="en-GB" sz="1200" dirty="0">
                <a:solidFill>
                  <a:srgbClr val="7F7F7F"/>
                </a:solidFill>
                <a:cs typeface="Arial" charset="0"/>
              </a:rPr>
              <a:t>, </a:t>
            </a:r>
            <a:r>
              <a:rPr lang="en-GB" altLang="ja-JP" sz="1200" i="1" dirty="0" smtClean="0">
                <a:solidFill>
                  <a:srgbClr val="7F7F7F"/>
                </a:solidFill>
                <a:cs typeface="Arial" charset="0"/>
              </a:rPr>
              <a:t>Portrait </a:t>
            </a:r>
            <a:r>
              <a:rPr lang="en-GB" altLang="ja-JP" sz="1200" i="1" dirty="0">
                <a:solidFill>
                  <a:srgbClr val="7F7F7F"/>
                </a:solidFill>
                <a:cs typeface="Arial" charset="0"/>
              </a:rPr>
              <a:t>of </a:t>
            </a:r>
            <a:r>
              <a:rPr lang="en-GB" altLang="ja-JP" sz="1200" i="1" dirty="0" err="1">
                <a:solidFill>
                  <a:srgbClr val="7F7F7F"/>
                </a:solidFill>
                <a:cs typeface="Arial" charset="0"/>
              </a:rPr>
              <a:t>Hendrickje</a:t>
            </a:r>
            <a:r>
              <a:rPr lang="en-GB" altLang="ja-JP" sz="1200" i="1" dirty="0">
                <a:solidFill>
                  <a:srgbClr val="7F7F7F"/>
                </a:solidFill>
                <a:cs typeface="Arial" charset="0"/>
              </a:rPr>
              <a:t> </a:t>
            </a:r>
            <a:r>
              <a:rPr lang="en-GB" altLang="ja-JP" sz="1200" i="1" dirty="0" err="1" smtClean="0">
                <a:solidFill>
                  <a:srgbClr val="7F7F7F"/>
                </a:solidFill>
                <a:cs typeface="Arial" charset="0"/>
              </a:rPr>
              <a:t>Stoffels</a:t>
            </a:r>
            <a:r>
              <a:rPr lang="en-GB" altLang="ja-JP" sz="1200" dirty="0">
                <a:solidFill>
                  <a:srgbClr val="7F7F7F"/>
                </a:solidFill>
                <a:cs typeface="Arial" charset="0"/>
              </a:rPr>
              <a:t>,</a:t>
            </a:r>
            <a:r>
              <a:rPr lang="en-GB" altLang="ja-JP" sz="1200" dirty="0" smtClean="0">
                <a:solidFill>
                  <a:srgbClr val="7F7F7F"/>
                </a:solidFill>
                <a:cs typeface="Arial" charset="0"/>
              </a:rPr>
              <a:t> </a:t>
            </a:r>
            <a:r>
              <a:rPr lang="en-GB" altLang="ja-JP" sz="1200" dirty="0">
                <a:solidFill>
                  <a:srgbClr val="7F7F7F"/>
                </a:solidFill>
                <a:cs typeface="Arial" charset="0"/>
              </a:rPr>
              <a:t>1654–6, </a:t>
            </a:r>
            <a:r>
              <a:rPr lang="en-GB" sz="1200" dirty="0" smtClean="0">
                <a:solidFill>
                  <a:srgbClr val="7F7F7F"/>
                </a:solidFill>
                <a:cs typeface="Arial" charset="0"/>
              </a:rPr>
              <a:t>Photo </a:t>
            </a:r>
            <a:r>
              <a:rPr lang="en-GB" sz="1200" dirty="0">
                <a:solidFill>
                  <a:srgbClr val="7F7F7F"/>
                </a:solidFill>
                <a:cs typeface="Arial" charset="0"/>
              </a:rPr>
              <a:t>© The National Gallery, London </a:t>
            </a:r>
            <a:endParaRPr lang="en-US" sz="1200" dirty="0">
              <a:solidFill>
                <a:srgbClr val="7F7F7F"/>
              </a:solidFill>
              <a:cs typeface="Arial" charset="0"/>
            </a:endParaRPr>
          </a:p>
          <a:p>
            <a:endParaRPr lang="en-GB" sz="1200" dirty="0">
              <a:solidFill>
                <a:srgbClr val="7F7F7F"/>
              </a:solidFill>
              <a:cs typeface="Arial" charset="0"/>
            </a:endParaRPr>
          </a:p>
        </p:txBody>
      </p:sp>
      <p:pic>
        <p:nvPicPr>
          <p:cNvPr id="4" name="Picture 2" descr="J:\PROJECTS\Shell_Collaboration_2013\EducationMaterial\FinalContentForImageInsertion\CleaningImage2_N-6432-00-000058_TO_CROP.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383" y="190930"/>
            <a:ext cx="6480002" cy="590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4075" y="119063"/>
            <a:ext cx="4827588" cy="588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51050" y="6057900"/>
            <a:ext cx="4827588" cy="647700"/>
          </a:xfrm>
          <a:prstGeom prst="rect">
            <a:avLst/>
          </a:prstGeom>
        </p:spPr>
        <p:txBody>
          <a:bodyPr>
            <a:spAutoFit/>
          </a:bodyPr>
          <a:lstStyle/>
          <a:p>
            <a:pPr>
              <a:defRPr/>
            </a:pPr>
            <a:r>
              <a:rPr lang="en-GB" sz="1200" dirty="0" smtClean="0">
                <a:solidFill>
                  <a:srgbClr val="7F7F7F"/>
                </a:solidFill>
                <a:latin typeface="Arial"/>
                <a:cs typeface="Arial"/>
              </a:rPr>
              <a:t>Rembrandt, </a:t>
            </a:r>
            <a:r>
              <a:rPr lang="en-GB" sz="1200" i="1" dirty="0" smtClean="0">
                <a:solidFill>
                  <a:srgbClr val="7F7F7F"/>
                </a:solidFill>
                <a:latin typeface="Arial"/>
                <a:cs typeface="Arial"/>
              </a:rPr>
              <a:t>Self-Portrait </a:t>
            </a:r>
            <a:r>
              <a:rPr lang="en-GB" sz="1200" i="1" dirty="0">
                <a:solidFill>
                  <a:srgbClr val="7F7F7F"/>
                </a:solidFill>
                <a:latin typeface="Arial"/>
                <a:cs typeface="Arial"/>
              </a:rPr>
              <a:t>at the Age of </a:t>
            </a:r>
            <a:r>
              <a:rPr lang="en-GB" sz="1200" i="1" dirty="0" smtClean="0">
                <a:solidFill>
                  <a:srgbClr val="7F7F7F"/>
                </a:solidFill>
                <a:latin typeface="Arial"/>
                <a:cs typeface="Arial"/>
              </a:rPr>
              <a:t>63</a:t>
            </a:r>
            <a:r>
              <a:rPr lang="en-GB" sz="1200" dirty="0" smtClean="0">
                <a:solidFill>
                  <a:srgbClr val="7F7F7F"/>
                </a:solidFill>
                <a:latin typeface="Arial"/>
                <a:cs typeface="Arial"/>
              </a:rPr>
              <a:t>, </a:t>
            </a:r>
            <a:r>
              <a:rPr lang="en-GB" sz="1200" dirty="0">
                <a:solidFill>
                  <a:srgbClr val="7F7F7F"/>
                </a:solidFill>
                <a:latin typeface="Arial"/>
                <a:cs typeface="Arial"/>
              </a:rPr>
              <a:t>1669</a:t>
            </a:r>
          </a:p>
          <a:p>
            <a:pPr>
              <a:defRPr/>
            </a:pPr>
            <a:r>
              <a:rPr lang="en-GB" sz="1200" dirty="0">
                <a:solidFill>
                  <a:schemeClr val="tx1">
                    <a:lumMod val="50000"/>
                    <a:lumOff val="50000"/>
                  </a:schemeClr>
                </a:solidFill>
                <a:latin typeface="Arial"/>
                <a:cs typeface="Arial"/>
              </a:rPr>
              <a:t>© The National Gallery, London </a:t>
            </a:r>
            <a:endParaRPr lang="en-US" sz="1200" dirty="0">
              <a:solidFill>
                <a:schemeClr val="tx1">
                  <a:lumMod val="50000"/>
                  <a:lumOff val="50000"/>
                </a:schemeClr>
              </a:solidFill>
              <a:latin typeface="Arial"/>
              <a:cs typeface="Arial"/>
            </a:endParaRPr>
          </a:p>
          <a:p>
            <a:pPr>
              <a:defRPr/>
            </a:pPr>
            <a:r>
              <a:rPr lang="en-GB" sz="1200" dirty="0">
                <a:solidFill>
                  <a:srgbClr val="7F7F7F"/>
                </a:solidFill>
                <a:latin typeface="Arial"/>
                <a:cs typeface="Arial"/>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5467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1863" y="2060575"/>
            <a:ext cx="3065462"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ChangeArrowheads="1"/>
          </p:cNvSpPr>
          <p:nvPr/>
        </p:nvSpPr>
        <p:spPr bwMode="auto">
          <a:xfrm>
            <a:off x="22225" y="4508500"/>
            <a:ext cx="5632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cs typeface="Arial" charset="0"/>
              </a:rPr>
              <a:t>Probably </a:t>
            </a:r>
            <a:r>
              <a:rPr lang="en-GB" sz="1200" dirty="0" smtClean="0">
                <a:solidFill>
                  <a:srgbClr val="7F7F7F"/>
                </a:solidFill>
                <a:cs typeface="Arial" charset="0"/>
              </a:rPr>
              <a:t>by the workshop </a:t>
            </a:r>
            <a:r>
              <a:rPr lang="en-GB" sz="1200" dirty="0">
                <a:solidFill>
                  <a:srgbClr val="7F7F7F"/>
                </a:solidFill>
                <a:cs typeface="Arial" charset="0"/>
              </a:rPr>
              <a:t>of </a:t>
            </a:r>
            <a:r>
              <a:rPr lang="en-GB" sz="1200" dirty="0" err="1">
                <a:solidFill>
                  <a:srgbClr val="7F7F7F"/>
                </a:solidFill>
                <a:cs typeface="Arial" charset="0"/>
              </a:rPr>
              <a:t>Rogier</a:t>
            </a:r>
            <a:r>
              <a:rPr lang="en-GB" sz="1200" dirty="0">
                <a:solidFill>
                  <a:srgbClr val="7F7F7F"/>
                </a:solidFill>
                <a:cs typeface="Arial" charset="0"/>
              </a:rPr>
              <a:t> van der Weyden</a:t>
            </a:r>
            <a:r>
              <a:rPr lang="en-GB" sz="1200" i="1" dirty="0">
                <a:solidFill>
                  <a:srgbClr val="7F7F7F"/>
                </a:solidFill>
                <a:cs typeface="Arial" charset="0"/>
              </a:rPr>
              <a:t>, </a:t>
            </a:r>
            <a:r>
              <a:rPr lang="en-GB" sz="1200" i="1" dirty="0" smtClean="0">
                <a:solidFill>
                  <a:srgbClr val="7F7F7F"/>
                </a:solidFill>
                <a:cs typeface="Arial" charset="0"/>
              </a:rPr>
              <a:t>Pieta</a:t>
            </a:r>
            <a:r>
              <a:rPr lang="en-GB" sz="1200" dirty="0" smtClean="0">
                <a:solidFill>
                  <a:srgbClr val="7F7F7F"/>
                </a:solidFill>
                <a:cs typeface="Arial" charset="0"/>
              </a:rPr>
              <a:t>, </a:t>
            </a:r>
            <a:r>
              <a:rPr lang="en-GB" sz="1200" dirty="0" smtClean="0">
                <a:solidFill>
                  <a:srgbClr val="7F7F7F"/>
                </a:solidFill>
                <a:cs typeface="Arial" charset="0"/>
              </a:rPr>
              <a:t>probably about 1465</a:t>
            </a:r>
            <a:r>
              <a:rPr lang="en-GB" sz="1200" dirty="0">
                <a:solidFill>
                  <a:srgbClr val="7F7F7F"/>
                </a:solidFill>
                <a:cs typeface="Arial" charset="0"/>
              </a:rPr>
              <a:t> </a:t>
            </a:r>
            <a:r>
              <a:rPr lang="en-GB" sz="1200" dirty="0" smtClean="0">
                <a:solidFill>
                  <a:srgbClr val="7F7F7F"/>
                </a:solidFill>
                <a:cs typeface="Arial" charset="0"/>
              </a:rPr>
              <a:t>© </a:t>
            </a:r>
            <a:r>
              <a:rPr lang="en-GB" sz="1200" dirty="0">
                <a:solidFill>
                  <a:srgbClr val="7F7F7F"/>
                </a:solidFill>
                <a:cs typeface="Arial" charset="0"/>
              </a:rPr>
              <a:t>The National Gallery, London </a:t>
            </a:r>
            <a:endParaRPr lang="en-US" sz="1200" dirty="0">
              <a:solidFill>
                <a:srgbClr val="7F7F7F"/>
              </a:solidFill>
              <a:cs typeface="Arial" charset="0"/>
            </a:endParaRPr>
          </a:p>
          <a:p>
            <a:endParaRPr lang="en-GB" sz="1200" dirty="0">
              <a:solidFill>
                <a:srgbClr val="7F7F7F"/>
              </a:solidFill>
              <a:cs typeface="Arial" charset="0"/>
            </a:endParaRPr>
          </a:p>
        </p:txBody>
      </p:sp>
      <p:sp>
        <p:nvSpPr>
          <p:cNvPr id="65540" name="Rectangle 4"/>
          <p:cNvSpPr>
            <a:spLocks noChangeArrowheads="1"/>
          </p:cNvSpPr>
          <p:nvPr/>
        </p:nvSpPr>
        <p:spPr bwMode="auto">
          <a:xfrm>
            <a:off x="5940425" y="6021388"/>
            <a:ext cx="3136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cs typeface="Arial" charset="0"/>
              </a:rPr>
              <a:t>Detail of doublet </a:t>
            </a:r>
            <a:r>
              <a:rPr lang="en-GB" sz="1200" dirty="0" smtClean="0">
                <a:solidFill>
                  <a:srgbClr val="7F7F7F"/>
                </a:solidFill>
                <a:cs typeface="Arial" charset="0"/>
              </a:rPr>
              <a:t>worn by praying </a:t>
            </a:r>
            <a:r>
              <a:rPr lang="en-GB" sz="1200" dirty="0">
                <a:solidFill>
                  <a:srgbClr val="7F7F7F"/>
                </a:solidFill>
                <a:cs typeface="Arial" charset="0"/>
              </a:rPr>
              <a:t>donor from </a:t>
            </a:r>
            <a:r>
              <a:rPr lang="en-GB" sz="1200" dirty="0" smtClean="0">
                <a:solidFill>
                  <a:srgbClr val="7F7F7F"/>
                </a:solidFill>
                <a:cs typeface="Arial" charset="0"/>
              </a:rPr>
              <a:t>probably by the workshop </a:t>
            </a:r>
            <a:r>
              <a:rPr lang="en-GB" sz="1200" dirty="0">
                <a:solidFill>
                  <a:srgbClr val="7F7F7F"/>
                </a:solidFill>
                <a:cs typeface="Arial" charset="0"/>
              </a:rPr>
              <a:t>of </a:t>
            </a:r>
            <a:r>
              <a:rPr lang="en-GB" sz="1200" dirty="0" err="1">
                <a:solidFill>
                  <a:srgbClr val="7F7F7F"/>
                </a:solidFill>
                <a:cs typeface="Arial" charset="0"/>
              </a:rPr>
              <a:t>Rogier</a:t>
            </a:r>
            <a:r>
              <a:rPr lang="en-GB" sz="1200" dirty="0">
                <a:solidFill>
                  <a:srgbClr val="7F7F7F"/>
                </a:solidFill>
                <a:cs typeface="Arial" charset="0"/>
              </a:rPr>
              <a:t> van der Weyden, </a:t>
            </a:r>
            <a:r>
              <a:rPr lang="en-GB" altLang="ja-JP" sz="1200" i="1" dirty="0" smtClean="0">
                <a:solidFill>
                  <a:srgbClr val="7F7F7F"/>
                </a:solidFill>
                <a:cs typeface="Arial" charset="0"/>
              </a:rPr>
              <a:t>Pieta</a:t>
            </a:r>
            <a:r>
              <a:rPr lang="en-GB" altLang="ja-JP" sz="1200" dirty="0" smtClean="0">
                <a:solidFill>
                  <a:srgbClr val="7F7F7F"/>
                </a:solidFill>
                <a:cs typeface="Arial" charset="0"/>
              </a:rPr>
              <a:t>, </a:t>
            </a:r>
            <a:r>
              <a:rPr lang="en-GB" altLang="ja-JP" sz="1200" dirty="0" smtClean="0">
                <a:solidFill>
                  <a:srgbClr val="7F7F7F"/>
                </a:solidFill>
                <a:cs typeface="Arial" charset="0"/>
              </a:rPr>
              <a:t>probably about 1465</a:t>
            </a:r>
            <a:endParaRPr lang="en-GB" sz="1200"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9728200" y="43767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67586" name="Picture 1" descr="15 mond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288" y="123825"/>
            <a:ext cx="8280400" cy="6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ChangeArrowheads="1"/>
          </p:cNvSpPr>
          <p:nvPr/>
        </p:nvSpPr>
        <p:spPr bwMode="auto">
          <a:xfrm>
            <a:off x="323850" y="6176963"/>
            <a:ext cx="828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a:solidFill>
                  <a:srgbClr val="7F7F7F"/>
                </a:solidFill>
                <a:cs typeface="Arial" charset="0"/>
              </a:rPr>
              <a:t>Photograph of Mond Room, 30 August 1950, National Gallery Archives. Photo © The National Gallery, London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9728200" y="43767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5" name="Picture 4" descr="N-0672-00-000041-pp.jpg"/>
          <p:cNvPicPr>
            <a:picLocks noChangeAspect="1"/>
          </p:cNvPicPr>
          <p:nvPr/>
        </p:nvPicPr>
        <p:blipFill>
          <a:blip r:embed="rId3"/>
          <a:stretch>
            <a:fillRect/>
          </a:stretch>
        </p:blipFill>
        <p:spPr>
          <a:xfrm>
            <a:off x="4570800" y="609600"/>
            <a:ext cx="4210814" cy="5029200"/>
          </a:xfrm>
          <a:prstGeom prst="rect">
            <a:avLst/>
          </a:prstGeom>
        </p:spPr>
      </p:pic>
      <p:sp>
        <p:nvSpPr>
          <p:cNvPr id="6" name="Rectangle 5"/>
          <p:cNvSpPr/>
          <p:nvPr/>
        </p:nvSpPr>
        <p:spPr>
          <a:xfrm>
            <a:off x="4570800" y="5791200"/>
            <a:ext cx="4827588" cy="647700"/>
          </a:xfrm>
          <a:prstGeom prst="rect">
            <a:avLst/>
          </a:prstGeom>
        </p:spPr>
        <p:txBody>
          <a:bodyPr>
            <a:spAutoFit/>
          </a:bodyPr>
          <a:lstStyle/>
          <a:p>
            <a:pPr>
              <a:defRPr/>
            </a:pPr>
            <a:r>
              <a:rPr lang="en-GB" sz="1200" dirty="0" smtClean="0">
                <a:solidFill>
                  <a:srgbClr val="7F7F7F"/>
                </a:solidFill>
                <a:latin typeface="Arial"/>
                <a:cs typeface="Arial"/>
              </a:rPr>
              <a:t>Rembrandt, </a:t>
            </a:r>
            <a:r>
              <a:rPr lang="en-GB" sz="1200" i="1" dirty="0" smtClean="0">
                <a:solidFill>
                  <a:srgbClr val="7F7F7F"/>
                </a:solidFill>
                <a:latin typeface="Arial"/>
                <a:cs typeface="Arial"/>
              </a:rPr>
              <a:t>Self Portrait </a:t>
            </a:r>
            <a:r>
              <a:rPr lang="en-GB" sz="1200" i="1" dirty="0">
                <a:solidFill>
                  <a:srgbClr val="7F7F7F"/>
                </a:solidFill>
                <a:latin typeface="Arial"/>
                <a:cs typeface="Arial"/>
              </a:rPr>
              <a:t>at the Age of</a:t>
            </a:r>
            <a:r>
              <a:rPr lang="en-GB" sz="1200" i="1" dirty="0" smtClean="0">
                <a:solidFill>
                  <a:srgbClr val="7F7F7F"/>
                </a:solidFill>
                <a:latin typeface="Arial"/>
                <a:cs typeface="Arial"/>
              </a:rPr>
              <a:t> </a:t>
            </a:r>
            <a:r>
              <a:rPr lang="en-GB" sz="1200" i="1" dirty="0" smtClean="0">
                <a:solidFill>
                  <a:srgbClr val="7F7F7F"/>
                </a:solidFill>
                <a:latin typeface="Arial"/>
                <a:cs typeface="Arial"/>
              </a:rPr>
              <a:t>34</a:t>
            </a:r>
            <a:r>
              <a:rPr lang="en-GB" sz="1200" dirty="0" smtClean="0">
                <a:solidFill>
                  <a:srgbClr val="7F7F7F"/>
                </a:solidFill>
                <a:latin typeface="Arial"/>
                <a:cs typeface="Arial"/>
              </a:rPr>
              <a:t>, </a:t>
            </a:r>
            <a:r>
              <a:rPr lang="en-GB" sz="1200" dirty="0" smtClean="0">
                <a:solidFill>
                  <a:srgbClr val="7F7F7F"/>
                </a:solidFill>
                <a:latin typeface="Arial"/>
                <a:cs typeface="Arial"/>
              </a:rPr>
              <a:t>1640</a:t>
            </a:r>
          </a:p>
          <a:p>
            <a:pPr>
              <a:defRPr/>
            </a:pPr>
            <a:r>
              <a:rPr lang="en-GB" sz="1200" dirty="0">
                <a:solidFill>
                  <a:schemeClr val="tx1">
                    <a:lumMod val="50000"/>
                    <a:lumOff val="50000"/>
                  </a:schemeClr>
                </a:solidFill>
                <a:latin typeface="Arial"/>
                <a:cs typeface="Arial"/>
              </a:rPr>
              <a:t>© The National Gallery, London </a:t>
            </a:r>
            <a:endParaRPr lang="en-US" sz="1200" dirty="0">
              <a:solidFill>
                <a:schemeClr val="tx1">
                  <a:lumMod val="50000"/>
                  <a:lumOff val="50000"/>
                </a:schemeClr>
              </a:solidFill>
              <a:latin typeface="Arial"/>
              <a:cs typeface="Arial"/>
            </a:endParaRPr>
          </a:p>
          <a:p>
            <a:pPr>
              <a:defRPr/>
            </a:pPr>
            <a:r>
              <a:rPr lang="en-GB" sz="1200" dirty="0">
                <a:solidFill>
                  <a:srgbClr val="7F7F7F"/>
                </a:solidFill>
                <a:latin typeface="Arial"/>
                <a:cs typeface="Arial"/>
              </a:rPr>
              <a:t> </a:t>
            </a:r>
          </a:p>
        </p:txBody>
      </p:sp>
      <p:pic>
        <p:nvPicPr>
          <p:cNvPr id="7"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414" y="553420"/>
            <a:ext cx="4169492" cy="508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8600" y="5791200"/>
            <a:ext cx="4827588" cy="647700"/>
          </a:xfrm>
          <a:prstGeom prst="rect">
            <a:avLst/>
          </a:prstGeom>
        </p:spPr>
        <p:txBody>
          <a:bodyPr>
            <a:spAutoFit/>
          </a:bodyPr>
          <a:lstStyle/>
          <a:p>
            <a:pPr>
              <a:defRPr/>
            </a:pPr>
            <a:r>
              <a:rPr lang="en-GB" sz="1200" dirty="0">
                <a:solidFill>
                  <a:srgbClr val="7F7F7F"/>
                </a:solidFill>
                <a:latin typeface="Arial"/>
                <a:cs typeface="Arial"/>
              </a:rPr>
              <a:t>Rembrandt, </a:t>
            </a:r>
            <a:r>
              <a:rPr lang="en-GB" sz="1200" i="1" dirty="0" smtClean="0">
                <a:solidFill>
                  <a:srgbClr val="7F7F7F"/>
                </a:solidFill>
                <a:latin typeface="Arial"/>
                <a:cs typeface="Arial"/>
              </a:rPr>
              <a:t>Self Portrait </a:t>
            </a:r>
            <a:r>
              <a:rPr lang="en-GB" sz="1200" i="1" dirty="0">
                <a:solidFill>
                  <a:srgbClr val="7F7F7F"/>
                </a:solidFill>
                <a:latin typeface="Arial"/>
                <a:cs typeface="Arial"/>
              </a:rPr>
              <a:t>at the Age of </a:t>
            </a:r>
            <a:r>
              <a:rPr lang="en-GB" sz="1200" i="1" dirty="0" smtClean="0">
                <a:solidFill>
                  <a:srgbClr val="7F7F7F"/>
                </a:solidFill>
                <a:latin typeface="Arial"/>
                <a:cs typeface="Arial"/>
              </a:rPr>
              <a:t>63</a:t>
            </a:r>
            <a:r>
              <a:rPr lang="en-GB" sz="1200" dirty="0" smtClean="0">
                <a:solidFill>
                  <a:srgbClr val="7F7F7F"/>
                </a:solidFill>
                <a:latin typeface="Arial"/>
                <a:cs typeface="Arial"/>
              </a:rPr>
              <a:t>, </a:t>
            </a:r>
            <a:r>
              <a:rPr lang="en-GB" sz="1200" dirty="0">
                <a:solidFill>
                  <a:srgbClr val="7F7F7F"/>
                </a:solidFill>
                <a:latin typeface="Arial"/>
                <a:cs typeface="Arial"/>
              </a:rPr>
              <a:t>1669</a:t>
            </a:r>
          </a:p>
          <a:p>
            <a:pPr>
              <a:defRPr/>
            </a:pPr>
            <a:r>
              <a:rPr lang="en-GB" sz="1200" dirty="0">
                <a:solidFill>
                  <a:schemeClr val="tx1">
                    <a:lumMod val="50000"/>
                    <a:lumOff val="50000"/>
                  </a:schemeClr>
                </a:solidFill>
                <a:latin typeface="Arial"/>
                <a:cs typeface="Arial"/>
              </a:rPr>
              <a:t>© The National Gallery, London </a:t>
            </a:r>
            <a:endParaRPr lang="en-US" sz="1200" dirty="0">
              <a:solidFill>
                <a:schemeClr val="tx1">
                  <a:lumMod val="50000"/>
                  <a:lumOff val="50000"/>
                </a:schemeClr>
              </a:solidFill>
              <a:latin typeface="Arial"/>
              <a:cs typeface="Arial"/>
            </a:endParaRPr>
          </a:p>
          <a:p>
            <a:pPr>
              <a:defRPr/>
            </a:pPr>
            <a:r>
              <a:rPr lang="en-GB" sz="1200" dirty="0">
                <a:solidFill>
                  <a:srgbClr val="7F7F7F"/>
                </a:solidFill>
                <a:latin typeface="Arial"/>
                <a:cs typeface="Arial"/>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r>
              <a:rPr lang="en-US">
                <a:solidFill>
                  <a:srgbClr val="800000"/>
                </a:solidFill>
                <a:latin typeface="Arial" charset="0"/>
                <a:cs typeface="Arial" charset="0"/>
              </a:rPr>
              <a:t>Rules and Regulations</a:t>
            </a:r>
          </a:p>
        </p:txBody>
      </p:sp>
      <p:sp>
        <p:nvSpPr>
          <p:cNvPr id="34818" name="Content Placeholder 2"/>
          <p:cNvSpPr>
            <a:spLocks noGrp="1"/>
          </p:cNvSpPr>
          <p:nvPr>
            <p:ph type="body" orient="vert" idx="1"/>
          </p:nvPr>
        </p:nvSpPr>
        <p:spPr>
          <a:xfrm>
            <a:off x="457200" y="1600200"/>
            <a:ext cx="8229600" cy="4341813"/>
          </a:xfrm>
        </p:spPr>
        <p:txBody>
          <a:bodyPr/>
          <a:lstStyle/>
          <a:p>
            <a:pPr eaLnBrk="1" hangingPunct="1"/>
            <a:r>
              <a:rPr lang="en-US" sz="2400" dirty="0">
                <a:latin typeface="Arial" charset="0"/>
                <a:cs typeface="Arial" charset="0"/>
              </a:rPr>
              <a:t>The source is provided for non-commercial educational purposes </a:t>
            </a:r>
            <a:r>
              <a:rPr lang="en-US" sz="2400" dirty="0" smtClean="0">
                <a:latin typeface="Arial" charset="0"/>
                <a:cs typeface="Arial" charset="0"/>
              </a:rPr>
              <a:t>only</a:t>
            </a:r>
            <a:r>
              <a:rPr lang="en-US" sz="2400" dirty="0">
                <a:latin typeface="Arial" charset="0"/>
                <a:cs typeface="Arial" charset="0"/>
              </a:rPr>
              <a:t>.</a:t>
            </a:r>
          </a:p>
          <a:p>
            <a:pPr eaLnBrk="1" hangingPunct="1">
              <a:buFont typeface="Arial" charset="0"/>
              <a:buNone/>
            </a:pPr>
            <a:endParaRPr lang="en-US" sz="1600" dirty="0">
              <a:latin typeface="Arial" charset="0"/>
              <a:cs typeface="Arial" charset="0"/>
            </a:endParaRPr>
          </a:p>
          <a:p>
            <a:pPr eaLnBrk="1" hangingPunct="1"/>
            <a:r>
              <a:rPr lang="en-US" sz="2400" dirty="0">
                <a:latin typeface="Arial" charset="0"/>
                <a:cs typeface="Arial" charset="0"/>
              </a:rPr>
              <a:t>Any reuse of National Gallery or non-National Gallery images is not permitted unless requested in writing.  </a:t>
            </a:r>
          </a:p>
          <a:p>
            <a:pPr eaLnBrk="1" hangingPunct="1"/>
            <a:endParaRPr lang="en-US" sz="1600" dirty="0">
              <a:latin typeface="Arial" charset="0"/>
              <a:cs typeface="Arial" charset="0"/>
            </a:endParaRPr>
          </a:p>
          <a:p>
            <a:pPr eaLnBrk="1" hangingPunct="1"/>
            <a:r>
              <a:rPr lang="en-US" sz="2400" dirty="0">
                <a:latin typeface="Arial" charset="0"/>
                <a:cs typeface="Arial" charset="0"/>
              </a:rPr>
              <a:t>For further information on the National </a:t>
            </a:r>
            <a:r>
              <a:rPr lang="en-US" sz="2400" dirty="0" smtClean="0">
                <a:latin typeface="Arial" charset="0"/>
                <a:cs typeface="Arial" charset="0"/>
              </a:rPr>
              <a:t>Gallery</a:t>
            </a:r>
            <a:r>
              <a:rPr lang="en-GB" sz="2400" dirty="0" smtClean="0">
                <a:latin typeface="Arial" charset="0"/>
                <a:cs typeface="Arial" charset="0"/>
              </a:rPr>
              <a:t>’</a:t>
            </a:r>
            <a:r>
              <a:rPr lang="en-US" altLang="ja-JP" sz="2400" dirty="0" smtClean="0">
                <a:latin typeface="Arial" charset="0"/>
                <a:cs typeface="Arial" charset="0"/>
              </a:rPr>
              <a:t>s </a:t>
            </a:r>
            <a:r>
              <a:rPr lang="en-US" altLang="ja-JP" sz="2400" dirty="0" smtClean="0">
                <a:latin typeface="Arial" charset="0"/>
                <a:cs typeface="Arial" charset="0"/>
              </a:rPr>
              <a:t>terms and conditions </a:t>
            </a:r>
            <a:r>
              <a:rPr lang="en-US" altLang="ja-JP" sz="2400" dirty="0">
                <a:latin typeface="Arial" charset="0"/>
                <a:cs typeface="Arial" charset="0"/>
              </a:rPr>
              <a:t>of image </a:t>
            </a:r>
            <a:r>
              <a:rPr lang="en-US" altLang="ja-JP" sz="2400" dirty="0" smtClean="0">
                <a:latin typeface="Arial" charset="0"/>
                <a:cs typeface="Arial" charset="0"/>
              </a:rPr>
              <a:t>use, </a:t>
            </a:r>
            <a:r>
              <a:rPr lang="en-US" altLang="ja-JP" sz="2400" dirty="0">
                <a:latin typeface="Arial" charset="0"/>
                <a:cs typeface="Arial" charset="0"/>
              </a:rPr>
              <a:t>please see  </a:t>
            </a:r>
            <a:r>
              <a:rPr lang="en-US" altLang="ja-JP" sz="2400" dirty="0">
                <a:latin typeface="Arial" charset="0"/>
                <a:cs typeface="Arial" charset="0"/>
                <a:hlinkClick r:id="rId3"/>
              </a:rPr>
              <a:t>http://www.nationalgalleryimages.co.uk/upload/terms_and_conditions.pdf</a:t>
            </a:r>
            <a:endParaRPr lang="en-US" altLang="ja-JP" sz="2400" dirty="0">
              <a:latin typeface="Arial" charset="0"/>
              <a:cs typeface="Arial" charset="0"/>
            </a:endParaRPr>
          </a:p>
          <a:p>
            <a:pPr eaLnBrk="1" hangingPunct="1">
              <a:buFont typeface="Arial" charset="0"/>
              <a:buNone/>
            </a:pPr>
            <a:endParaRPr lang="en-US" sz="3000" dirty="0">
              <a:latin typeface="Calibri" charset="0"/>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050" y="115888"/>
            <a:ext cx="4411663"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22800" y="115888"/>
            <a:ext cx="4346575"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1"/>
          <p:cNvSpPr txBox="1">
            <a:spLocks noChangeArrowheads="1"/>
          </p:cNvSpPr>
          <p:nvPr/>
        </p:nvSpPr>
        <p:spPr bwMode="auto">
          <a:xfrm>
            <a:off x="69850" y="6080125"/>
            <a:ext cx="8823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dirty="0">
                <a:solidFill>
                  <a:srgbClr val="7F7F7F"/>
                </a:solidFill>
                <a:cs typeface="Arial" charset="0"/>
              </a:rPr>
              <a:t>Rembrandt, </a:t>
            </a:r>
            <a:r>
              <a:rPr lang="en-GB" altLang="ja-JP" sz="1200" i="1" dirty="0" smtClean="0">
                <a:solidFill>
                  <a:srgbClr val="7F7F7F"/>
                </a:solidFill>
                <a:cs typeface="Arial" charset="0"/>
              </a:rPr>
              <a:t>Portraits </a:t>
            </a:r>
            <a:r>
              <a:rPr lang="en-GB" altLang="ja-JP" sz="1200" i="1" dirty="0">
                <a:solidFill>
                  <a:srgbClr val="7F7F7F"/>
                </a:solidFill>
                <a:cs typeface="Arial" charset="0"/>
              </a:rPr>
              <a:t>of Jacob Trip and his Wife </a:t>
            </a:r>
            <a:r>
              <a:rPr lang="en-GB" altLang="ja-JP" sz="1200" i="1" dirty="0" err="1">
                <a:solidFill>
                  <a:srgbClr val="7F7F7F"/>
                </a:solidFill>
                <a:cs typeface="Arial" charset="0"/>
              </a:rPr>
              <a:t>Margaretha</a:t>
            </a:r>
            <a:r>
              <a:rPr lang="en-GB" altLang="ja-JP" sz="1200" i="1" dirty="0">
                <a:solidFill>
                  <a:srgbClr val="7F7F7F"/>
                </a:solidFill>
                <a:cs typeface="Arial" charset="0"/>
              </a:rPr>
              <a:t> de </a:t>
            </a:r>
            <a:r>
              <a:rPr lang="en-GB" altLang="ja-JP" sz="1200" i="1" dirty="0" smtClean="0">
                <a:solidFill>
                  <a:srgbClr val="7F7F7F"/>
                </a:solidFill>
                <a:cs typeface="Arial" charset="0"/>
              </a:rPr>
              <a:t>Geer</a:t>
            </a:r>
            <a:r>
              <a:rPr lang="en-GB" altLang="ja-JP" sz="1200" dirty="0" smtClean="0">
                <a:solidFill>
                  <a:srgbClr val="7F7F7F"/>
                </a:solidFill>
                <a:cs typeface="Arial" charset="0"/>
              </a:rPr>
              <a:t>, </a:t>
            </a:r>
            <a:r>
              <a:rPr lang="en-GB" altLang="ja-JP" sz="1200" dirty="0">
                <a:solidFill>
                  <a:srgbClr val="7F7F7F"/>
                </a:solidFill>
                <a:cs typeface="Arial" charset="0"/>
              </a:rPr>
              <a:t>about 1661 © The National Gallery, London </a:t>
            </a:r>
            <a:endParaRPr lang="en-US" sz="1200"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8888" y="0"/>
            <a:ext cx="6553200"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Box 2"/>
          <p:cNvSpPr txBox="1">
            <a:spLocks noChangeArrowheads="1"/>
          </p:cNvSpPr>
          <p:nvPr/>
        </p:nvSpPr>
        <p:spPr bwMode="auto">
          <a:xfrm>
            <a:off x="1187450" y="6092825"/>
            <a:ext cx="6337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i="1" dirty="0">
                <a:solidFill>
                  <a:srgbClr val="7F7F7F"/>
                </a:solidFill>
              </a:rPr>
              <a:t>Engraving of </a:t>
            </a:r>
            <a:r>
              <a:rPr lang="en-GB" sz="1200" i="1" dirty="0" err="1">
                <a:solidFill>
                  <a:srgbClr val="7F7F7F"/>
                </a:solidFill>
              </a:rPr>
              <a:t>Trippenhaus</a:t>
            </a:r>
            <a:r>
              <a:rPr lang="en-GB" sz="1200" dirty="0">
                <a:solidFill>
                  <a:srgbClr val="7F7F7F"/>
                </a:solidFill>
              </a:rPr>
              <a:t>, Amsterdam</a:t>
            </a:r>
          </a:p>
          <a:p>
            <a:pPr eaLnBrk="1" hangingPunct="1"/>
            <a:r>
              <a:rPr lang="en-GB" sz="1200" dirty="0">
                <a:solidFill>
                  <a:srgbClr val="7F7F7F"/>
                </a:solidFill>
              </a:rPr>
              <a:t>© Cultural Heritage Agency of the Netherlands, Amsterdam </a:t>
            </a:r>
            <a:endParaRPr lang="en-US" sz="1200"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0463" y="188913"/>
            <a:ext cx="42830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1"/>
          <p:cNvSpPr>
            <a:spLocks noChangeArrowheads="1"/>
          </p:cNvSpPr>
          <p:nvPr/>
        </p:nvSpPr>
        <p:spPr bwMode="auto">
          <a:xfrm>
            <a:off x="2339975" y="6094413"/>
            <a:ext cx="43735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Rembrandt, </a:t>
            </a:r>
            <a:r>
              <a:rPr lang="en-GB" altLang="ja-JP" sz="1200" i="1" dirty="0" smtClean="0">
                <a:solidFill>
                  <a:srgbClr val="7F7F7F"/>
                </a:solidFill>
              </a:rPr>
              <a:t>Portrait </a:t>
            </a:r>
            <a:r>
              <a:rPr lang="en-GB" altLang="ja-JP" sz="1200" i="1" dirty="0">
                <a:solidFill>
                  <a:srgbClr val="7F7F7F"/>
                </a:solidFill>
              </a:rPr>
              <a:t>of </a:t>
            </a:r>
            <a:r>
              <a:rPr lang="en-GB" altLang="ja-JP" sz="1200" i="1" dirty="0" err="1">
                <a:solidFill>
                  <a:srgbClr val="7F7F7F"/>
                </a:solidFill>
              </a:rPr>
              <a:t>Margaretha</a:t>
            </a:r>
            <a:r>
              <a:rPr lang="en-GB" altLang="ja-JP" sz="1200" i="1" dirty="0">
                <a:solidFill>
                  <a:srgbClr val="7F7F7F"/>
                </a:solidFill>
              </a:rPr>
              <a:t> de </a:t>
            </a:r>
            <a:r>
              <a:rPr lang="en-GB" altLang="ja-JP" sz="1200" i="1" dirty="0" smtClean="0">
                <a:solidFill>
                  <a:srgbClr val="7F7F7F"/>
                </a:solidFill>
              </a:rPr>
              <a:t>Geer</a:t>
            </a:r>
            <a:r>
              <a:rPr lang="en-GB" altLang="ja-JP" sz="1200" dirty="0" smtClean="0">
                <a:solidFill>
                  <a:srgbClr val="7F7F7F"/>
                </a:solidFill>
              </a:rPr>
              <a:t>, </a:t>
            </a:r>
            <a:r>
              <a:rPr lang="en-GB" altLang="ja-JP" sz="1200" dirty="0">
                <a:solidFill>
                  <a:srgbClr val="7F7F7F"/>
                </a:solidFill>
              </a:rPr>
              <a:t>from </a:t>
            </a:r>
            <a:r>
              <a:rPr lang="en-GB" altLang="ja-JP" sz="1200" i="1" dirty="0" smtClean="0">
                <a:solidFill>
                  <a:srgbClr val="7F7F7F"/>
                </a:solidFill>
              </a:rPr>
              <a:t>Portraits </a:t>
            </a:r>
            <a:r>
              <a:rPr lang="en-GB" altLang="ja-JP" sz="1200" i="1" dirty="0">
                <a:solidFill>
                  <a:srgbClr val="7F7F7F"/>
                </a:solidFill>
              </a:rPr>
              <a:t>of Jacob Trip and his Wife </a:t>
            </a:r>
            <a:r>
              <a:rPr lang="en-GB" altLang="ja-JP" sz="1200" i="1" dirty="0" err="1">
                <a:solidFill>
                  <a:srgbClr val="7F7F7F"/>
                </a:solidFill>
              </a:rPr>
              <a:t>Margaretha</a:t>
            </a:r>
            <a:r>
              <a:rPr lang="en-GB" altLang="ja-JP" sz="1200" i="1" dirty="0">
                <a:solidFill>
                  <a:srgbClr val="7F7F7F"/>
                </a:solidFill>
              </a:rPr>
              <a:t> de </a:t>
            </a:r>
            <a:r>
              <a:rPr lang="en-GB" altLang="ja-JP" sz="1200" i="1" dirty="0" smtClean="0">
                <a:solidFill>
                  <a:srgbClr val="7F7F7F"/>
                </a:solidFill>
              </a:rPr>
              <a:t>Geer</a:t>
            </a:r>
            <a:r>
              <a:rPr lang="en-GB" altLang="ja-JP" sz="1200" dirty="0" smtClean="0">
                <a:solidFill>
                  <a:srgbClr val="7F7F7F"/>
                </a:solidFill>
              </a:rPr>
              <a:t>,</a:t>
            </a:r>
            <a:r>
              <a:rPr lang="en-GB" altLang="ja-JP" sz="1200" i="1" dirty="0" smtClean="0">
                <a:solidFill>
                  <a:srgbClr val="7F7F7F"/>
                </a:solidFill>
              </a:rPr>
              <a:t> </a:t>
            </a:r>
            <a:r>
              <a:rPr lang="en-GB" altLang="ja-JP" sz="1200" dirty="0">
                <a:solidFill>
                  <a:srgbClr val="7F7F7F"/>
                </a:solidFill>
              </a:rPr>
              <a:t>about </a:t>
            </a:r>
            <a:r>
              <a:rPr lang="en-GB" altLang="ja-JP" sz="1200" dirty="0" smtClean="0">
                <a:solidFill>
                  <a:srgbClr val="7F7F7F"/>
                </a:solidFill>
              </a:rPr>
              <a:t>1661 </a:t>
            </a:r>
          </a:p>
          <a:p>
            <a:r>
              <a:rPr lang="en-GB" altLang="ja-JP" sz="1200" dirty="0" smtClean="0">
                <a:solidFill>
                  <a:srgbClr val="7F7F7F"/>
                </a:solidFill>
                <a:cs typeface="Arial" charset="0"/>
              </a:rPr>
              <a:t>© </a:t>
            </a:r>
            <a:r>
              <a:rPr lang="en-GB" altLang="ja-JP" sz="1200" dirty="0">
                <a:solidFill>
                  <a:srgbClr val="7F7F7F"/>
                </a:solidFill>
                <a:cs typeface="Arial" charset="0"/>
              </a:rPr>
              <a:t>The National Gallery, London </a:t>
            </a:r>
            <a:endParaRPr lang="en-GB" altLang="ja-JP" sz="1200" dirty="0">
              <a:solidFill>
                <a:srgbClr val="7F7F7F"/>
              </a:solidFill>
            </a:endParaRPr>
          </a:p>
          <a:p>
            <a:endParaRPr lang="en-US"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letter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 y="180975"/>
            <a:ext cx="368935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8" name="Group 3"/>
          <p:cNvGrpSpPr>
            <a:grpSpLocks/>
          </p:cNvGrpSpPr>
          <p:nvPr/>
        </p:nvGrpSpPr>
        <p:grpSpPr bwMode="auto">
          <a:xfrm>
            <a:off x="4719638" y="180975"/>
            <a:ext cx="3867150" cy="5840413"/>
            <a:chOff x="4719637" y="180974"/>
            <a:chExt cx="4101609" cy="6467476"/>
          </a:xfrm>
        </p:grpSpPr>
        <p:pic>
          <p:nvPicPr>
            <p:cNvPr id="45060" name="Picture 1" descr="5 letter 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9637" y="180974"/>
              <a:ext cx="4101609" cy="646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descr="5 letter 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19638" y="3333597"/>
              <a:ext cx="4082408" cy="328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59" name="Rectangle 5"/>
          <p:cNvSpPr>
            <a:spLocks noChangeArrowheads="1"/>
          </p:cNvSpPr>
          <p:nvPr/>
        </p:nvSpPr>
        <p:spPr bwMode="auto">
          <a:xfrm>
            <a:off x="738188" y="6075363"/>
            <a:ext cx="7829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cs typeface="Arial" charset="0"/>
              </a:rPr>
              <a:t>Letter from Lord de </a:t>
            </a:r>
            <a:r>
              <a:rPr lang="en-GB" sz="1200" dirty="0" err="1">
                <a:solidFill>
                  <a:srgbClr val="7F7F7F"/>
                </a:solidFill>
                <a:cs typeface="Arial" charset="0"/>
              </a:rPr>
              <a:t>Saumarez</a:t>
            </a:r>
            <a:r>
              <a:rPr lang="en-GB" sz="1200" dirty="0">
                <a:solidFill>
                  <a:srgbClr val="7F7F7F"/>
                </a:solidFill>
                <a:cs typeface="Arial" charset="0"/>
              </a:rPr>
              <a:t> offering the two portraits by Rembrandt for </a:t>
            </a:r>
            <a:r>
              <a:rPr lang="en-GB" sz="1200" dirty="0" smtClean="0">
                <a:solidFill>
                  <a:srgbClr val="7F7F7F"/>
                </a:solidFill>
                <a:cs typeface="Arial" charset="0"/>
              </a:rPr>
              <a:t>sale. Photo © </a:t>
            </a:r>
            <a:r>
              <a:rPr lang="en-GB" sz="1200" dirty="0">
                <a:solidFill>
                  <a:srgbClr val="7F7F7F"/>
                </a:solidFill>
                <a:cs typeface="Arial" charset="0"/>
              </a:rPr>
              <a:t>The National Gallery, London </a:t>
            </a:r>
            <a:endParaRPr lang="en-US" sz="1200" dirty="0">
              <a:solidFill>
                <a:srgbClr val="7F7F7F"/>
              </a:solidFill>
              <a:cs typeface="Arial" charset="0"/>
            </a:endParaRPr>
          </a:p>
          <a:p>
            <a:r>
              <a:rPr lang="en-GB" sz="1200" i="1" dirty="0">
                <a:solidFill>
                  <a:srgbClr val="7F7F7F"/>
                </a:solidFill>
                <a:cs typeface="Arial" charset="0"/>
              </a:rPr>
              <a:t> </a:t>
            </a:r>
            <a:endParaRPr lang="en-US" sz="1200"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17725" y="144463"/>
            <a:ext cx="5046663"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ChangeArrowheads="1"/>
          </p:cNvSpPr>
          <p:nvPr/>
        </p:nvSpPr>
        <p:spPr bwMode="auto">
          <a:xfrm>
            <a:off x="2051050" y="6165850"/>
            <a:ext cx="5113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cs typeface="Arial" charset="0"/>
              </a:rPr>
              <a:t>Rembrandt, </a:t>
            </a:r>
            <a:r>
              <a:rPr lang="en-GB" altLang="ja-JP" sz="1200" i="1" dirty="0" smtClean="0">
                <a:solidFill>
                  <a:srgbClr val="7F7F7F"/>
                </a:solidFill>
                <a:cs typeface="Arial" charset="0"/>
              </a:rPr>
              <a:t>Portrait </a:t>
            </a:r>
            <a:r>
              <a:rPr lang="en-GB" altLang="ja-JP" sz="1200" i="1" dirty="0">
                <a:solidFill>
                  <a:srgbClr val="7F7F7F"/>
                </a:solidFill>
                <a:cs typeface="Arial" charset="0"/>
              </a:rPr>
              <a:t>of </a:t>
            </a:r>
            <a:r>
              <a:rPr lang="en-GB" altLang="ja-JP" sz="1200" i="1" dirty="0" err="1">
                <a:solidFill>
                  <a:srgbClr val="7F7F7F"/>
                </a:solidFill>
                <a:cs typeface="Arial" charset="0"/>
              </a:rPr>
              <a:t>Hendrickje</a:t>
            </a:r>
            <a:r>
              <a:rPr lang="en-GB" altLang="ja-JP" sz="1200" i="1" dirty="0">
                <a:solidFill>
                  <a:srgbClr val="7F7F7F"/>
                </a:solidFill>
                <a:cs typeface="Arial" charset="0"/>
              </a:rPr>
              <a:t> </a:t>
            </a:r>
            <a:r>
              <a:rPr lang="en-GB" altLang="ja-JP" sz="1200" i="1" dirty="0" err="1" smtClean="0">
                <a:solidFill>
                  <a:srgbClr val="7F7F7F"/>
                </a:solidFill>
                <a:cs typeface="Arial" charset="0"/>
              </a:rPr>
              <a:t>Stoffels</a:t>
            </a:r>
            <a:r>
              <a:rPr lang="en-GB" altLang="ja-JP" sz="1200" dirty="0">
                <a:solidFill>
                  <a:srgbClr val="7F7F7F"/>
                </a:solidFill>
                <a:cs typeface="Arial" charset="0"/>
              </a:rPr>
              <a:t>,</a:t>
            </a:r>
            <a:r>
              <a:rPr lang="en-GB" altLang="ja-JP" sz="1200" dirty="0" smtClean="0">
                <a:solidFill>
                  <a:srgbClr val="7F7F7F"/>
                </a:solidFill>
                <a:cs typeface="Arial" charset="0"/>
              </a:rPr>
              <a:t> </a:t>
            </a:r>
            <a:r>
              <a:rPr lang="en-GB" altLang="ja-JP" sz="1200" dirty="0">
                <a:solidFill>
                  <a:srgbClr val="7F7F7F"/>
                </a:solidFill>
                <a:cs typeface="Arial" charset="0"/>
              </a:rPr>
              <a:t>1654–6 </a:t>
            </a:r>
          </a:p>
          <a:p>
            <a:r>
              <a:rPr lang="en-GB" sz="1200" dirty="0">
                <a:solidFill>
                  <a:srgbClr val="7F7F7F"/>
                </a:solidFill>
                <a:cs typeface="Arial" charset="0"/>
              </a:rPr>
              <a:t>© The National Gallery, London </a:t>
            </a:r>
            <a:endParaRPr lang="en-US" sz="1200" dirty="0">
              <a:solidFill>
                <a:srgbClr val="7F7F7F"/>
              </a:solidFill>
              <a:cs typeface="Arial" charset="0"/>
            </a:endParaRPr>
          </a:p>
          <a:p>
            <a:r>
              <a:rPr lang="en-GB" sz="1200" dirty="0">
                <a:solidFill>
                  <a:srgbClr val="7F7F7F"/>
                </a:solidFill>
                <a:cs typeface="Arial" charset="0"/>
              </a:rPr>
              <a:t> </a:t>
            </a:r>
            <a:endParaRPr lang="en-US" sz="1200"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press releas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938" y="147638"/>
            <a:ext cx="429895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descr="press release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9138" y="147638"/>
            <a:ext cx="449580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ChangeArrowheads="1"/>
          </p:cNvSpPr>
          <p:nvPr/>
        </p:nvSpPr>
        <p:spPr bwMode="auto">
          <a:xfrm>
            <a:off x="34925" y="6381750"/>
            <a:ext cx="698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Press releases from 1976 from National Gallery </a:t>
            </a:r>
            <a:r>
              <a:rPr lang="en-GB" sz="1200" dirty="0" smtClean="0">
                <a:solidFill>
                  <a:srgbClr val="7F7F7F"/>
                </a:solidFill>
              </a:rPr>
              <a:t>Photo </a:t>
            </a:r>
            <a:r>
              <a:rPr lang="en-GB" sz="1200" dirty="0" smtClean="0">
                <a:solidFill>
                  <a:srgbClr val="7F7F7F"/>
                </a:solidFill>
                <a:cs typeface="Arial" charset="0"/>
              </a:rPr>
              <a:t>© </a:t>
            </a:r>
            <a:r>
              <a:rPr lang="en-GB" sz="1200" dirty="0">
                <a:solidFill>
                  <a:srgbClr val="7F7F7F"/>
                </a:solidFill>
                <a:cs typeface="Arial" charset="0"/>
              </a:rPr>
              <a:t>The National Gallery, London </a:t>
            </a:r>
            <a:endParaRPr lang="en-US" sz="1200" dirty="0">
              <a:solidFill>
                <a:srgbClr val="7F7F7F"/>
              </a:solidFill>
              <a:cs typeface="Arial" charset="0"/>
            </a:endParaRPr>
          </a:p>
          <a:p>
            <a:r>
              <a:rPr lang="en-GB" sz="1200" dirty="0">
                <a:solidFill>
                  <a:srgbClr val="7F7F7F"/>
                </a:solidFill>
              </a:rPr>
              <a:t> </a:t>
            </a:r>
            <a:endParaRPr lang="en-US" sz="1200"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descr="Po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27313" y="150813"/>
            <a:ext cx="3976687"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ChangeArrowheads="1"/>
          </p:cNvSpPr>
          <p:nvPr/>
        </p:nvSpPr>
        <p:spPr bwMode="auto">
          <a:xfrm>
            <a:off x="2555875" y="6165850"/>
            <a:ext cx="3976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smtClean="0">
                <a:solidFill>
                  <a:srgbClr val="7F7F7F"/>
                </a:solidFill>
              </a:rPr>
              <a:t>Poster from 1978 featuring </a:t>
            </a:r>
            <a:r>
              <a:rPr lang="en-GB" sz="1200" dirty="0" smtClean="0">
                <a:solidFill>
                  <a:srgbClr val="7F7F7F"/>
                </a:solidFill>
                <a:cs typeface="Arial" charset="0"/>
              </a:rPr>
              <a:t>Rembrandt’s </a:t>
            </a:r>
            <a:r>
              <a:rPr lang="en-GB" altLang="ja-JP" sz="1200" i="1" dirty="0">
                <a:solidFill>
                  <a:srgbClr val="7F7F7F"/>
                </a:solidFill>
                <a:cs typeface="Arial" charset="0"/>
              </a:rPr>
              <a:t>Portrait of </a:t>
            </a:r>
            <a:r>
              <a:rPr lang="en-GB" altLang="ja-JP" sz="1200" i="1" dirty="0" err="1">
                <a:solidFill>
                  <a:srgbClr val="7F7F7F"/>
                </a:solidFill>
                <a:cs typeface="Arial" charset="0"/>
              </a:rPr>
              <a:t>Hendrickje</a:t>
            </a:r>
            <a:r>
              <a:rPr lang="en-GB" altLang="ja-JP" sz="1200" i="1" dirty="0">
                <a:solidFill>
                  <a:srgbClr val="7F7F7F"/>
                </a:solidFill>
                <a:cs typeface="Arial" charset="0"/>
              </a:rPr>
              <a:t> </a:t>
            </a:r>
            <a:r>
              <a:rPr lang="en-GB" altLang="ja-JP" sz="1200" i="1" dirty="0" err="1" smtClean="0">
                <a:solidFill>
                  <a:srgbClr val="7F7F7F"/>
                </a:solidFill>
                <a:cs typeface="Arial" charset="0"/>
              </a:rPr>
              <a:t>Stoffels</a:t>
            </a:r>
            <a:r>
              <a:rPr lang="en-GB" altLang="ja-JP" sz="1200" dirty="0" smtClean="0">
                <a:solidFill>
                  <a:srgbClr val="7F7F7F"/>
                </a:solidFill>
                <a:cs typeface="Arial" charset="0"/>
              </a:rPr>
              <a:t>. </a:t>
            </a:r>
            <a:r>
              <a:rPr lang="en-GB" sz="1200" dirty="0" smtClean="0">
                <a:solidFill>
                  <a:srgbClr val="7F7F7F"/>
                </a:solidFill>
                <a:cs typeface="Arial" charset="0"/>
              </a:rPr>
              <a:t>Photo </a:t>
            </a:r>
            <a:r>
              <a:rPr lang="en-GB" sz="1200" dirty="0" smtClean="0">
                <a:solidFill>
                  <a:srgbClr val="7F7F7F"/>
                </a:solidFill>
                <a:cs typeface="Arial" charset="0"/>
              </a:rPr>
              <a:t>© </a:t>
            </a:r>
            <a:r>
              <a:rPr lang="en-GB" sz="1200" dirty="0">
                <a:solidFill>
                  <a:srgbClr val="7F7F7F"/>
                </a:solidFill>
                <a:cs typeface="Arial" charset="0"/>
              </a:rPr>
              <a:t>The National Gallery, London </a:t>
            </a:r>
            <a:endParaRPr lang="en-US" sz="1200" dirty="0">
              <a:solidFill>
                <a:srgbClr val="7F7F7F"/>
              </a:solidFill>
              <a:cs typeface="Arial" charset="0"/>
            </a:endParaRPr>
          </a:p>
          <a:p>
            <a:r>
              <a:rPr lang="en-GB" sz="1200" dirty="0">
                <a:solidFill>
                  <a:srgbClr val="7F7F7F"/>
                </a:solidFill>
              </a:rPr>
              <a:t> </a:t>
            </a:r>
            <a:endParaRPr lang="en-US" sz="1200" dirty="0">
              <a:solidFill>
                <a:srgbClr val="7F7F7F"/>
              </a:solidFill>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1B22"/>
      </a:hlink>
      <a:folHlink>
        <a:srgbClr val="2F4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1462</TotalTime>
  <Words>1495</Words>
  <Application>Microsoft Office PowerPoint</Application>
  <PresentationFormat>On-screen Show (4:3)</PresentationFormat>
  <Paragraphs>164</Paragraphs>
  <Slides>18</Slides>
  <Notes>17</Notes>
  <HiddenSlides>0</HiddenSlides>
  <MMClips>1</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Custom Design</vt:lpstr>
      <vt:lpstr>PowerPoint Presentation</vt:lpstr>
      <vt:lpstr>Rules and Regulations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Baxter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Gallery</dc:title>
  <dc:creator>Meghan Goodeve</dc:creator>
  <cp:lastModifiedBy>National Gallery</cp:lastModifiedBy>
  <cp:revision>108</cp:revision>
  <dcterms:created xsi:type="dcterms:W3CDTF">2014-11-17T12:49:25Z</dcterms:created>
  <dcterms:modified xsi:type="dcterms:W3CDTF">2014-12-11T11:31:06Z</dcterms:modified>
</cp:coreProperties>
</file>